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9.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0.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69" r:id="rId6"/>
    <p:sldMasterId id="2147493738" r:id="rId7"/>
    <p:sldMasterId id="2147493746" r:id="rId8"/>
    <p:sldMasterId id="2147493759" r:id="rId9"/>
    <p:sldMasterId id="2147493768" r:id="rId10"/>
    <p:sldMasterId id="2147493781" r:id="rId11"/>
    <p:sldMasterId id="2147493790" r:id="rId12"/>
    <p:sldMasterId id="2147493811" r:id="rId13"/>
    <p:sldMasterId id="2147493824" r:id="rId14"/>
  </p:sldMasterIdLst>
  <p:notesMasterIdLst>
    <p:notesMasterId r:id="rId97"/>
  </p:notesMasterIdLst>
  <p:handoutMasterIdLst>
    <p:handoutMasterId r:id="rId98"/>
  </p:handoutMasterIdLst>
  <p:sldIdLst>
    <p:sldId id="959" r:id="rId15"/>
    <p:sldId id="998" r:id="rId16"/>
    <p:sldId id="1057" r:id="rId17"/>
    <p:sldId id="1061" r:id="rId18"/>
    <p:sldId id="2142532388" r:id="rId19"/>
    <p:sldId id="355" r:id="rId20"/>
    <p:sldId id="2142532389" r:id="rId21"/>
    <p:sldId id="2142532390" r:id="rId22"/>
    <p:sldId id="2142532392" r:id="rId23"/>
    <p:sldId id="2142532412" r:id="rId24"/>
    <p:sldId id="2142532391" r:id="rId25"/>
    <p:sldId id="426" r:id="rId26"/>
    <p:sldId id="2142532357" r:id="rId27"/>
    <p:sldId id="2142532358" r:id="rId28"/>
    <p:sldId id="2142532359" r:id="rId29"/>
    <p:sldId id="2142532360" r:id="rId30"/>
    <p:sldId id="2142532361" r:id="rId31"/>
    <p:sldId id="427" r:id="rId32"/>
    <p:sldId id="428" r:id="rId33"/>
    <p:sldId id="429" r:id="rId34"/>
    <p:sldId id="430" r:id="rId35"/>
    <p:sldId id="431" r:id="rId36"/>
    <p:sldId id="432" r:id="rId37"/>
    <p:sldId id="1062" r:id="rId38"/>
    <p:sldId id="1091" r:id="rId39"/>
    <p:sldId id="1092" r:id="rId40"/>
    <p:sldId id="2142532410" r:id="rId41"/>
    <p:sldId id="1115" r:id="rId42"/>
    <p:sldId id="2142532408" r:id="rId43"/>
    <p:sldId id="1116" r:id="rId44"/>
    <p:sldId id="2142532409" r:id="rId45"/>
    <p:sldId id="1063" r:id="rId46"/>
    <p:sldId id="2142532387" r:id="rId47"/>
    <p:sldId id="2142532373" r:id="rId48"/>
    <p:sldId id="2142532374" r:id="rId49"/>
    <p:sldId id="2142532375" r:id="rId50"/>
    <p:sldId id="2142532376" r:id="rId51"/>
    <p:sldId id="2142532377" r:id="rId52"/>
    <p:sldId id="2142532378" r:id="rId53"/>
    <p:sldId id="2142532413" r:id="rId54"/>
    <p:sldId id="2142532414" r:id="rId55"/>
    <p:sldId id="347" r:id="rId56"/>
    <p:sldId id="2142532340" r:id="rId57"/>
    <p:sldId id="450" r:id="rId58"/>
    <p:sldId id="453" r:id="rId59"/>
    <p:sldId id="454" r:id="rId60"/>
    <p:sldId id="455" r:id="rId61"/>
    <p:sldId id="352" r:id="rId62"/>
    <p:sldId id="457" r:id="rId63"/>
    <p:sldId id="458" r:id="rId64"/>
    <p:sldId id="460" r:id="rId65"/>
    <p:sldId id="2142532415" r:id="rId66"/>
    <p:sldId id="2142532416" r:id="rId67"/>
    <p:sldId id="2142532430" r:id="rId68"/>
    <p:sldId id="2142532417" r:id="rId69"/>
    <p:sldId id="2142532418" r:id="rId70"/>
    <p:sldId id="2142532419" r:id="rId71"/>
    <p:sldId id="2142532431" r:id="rId72"/>
    <p:sldId id="2142532421" r:id="rId73"/>
    <p:sldId id="2142532422" r:id="rId74"/>
    <p:sldId id="2142532423" r:id="rId75"/>
    <p:sldId id="2142532379" r:id="rId76"/>
    <p:sldId id="2142532424" r:id="rId77"/>
    <p:sldId id="2142532425" r:id="rId78"/>
    <p:sldId id="2142532382" r:id="rId79"/>
    <p:sldId id="2142532426" r:id="rId80"/>
    <p:sldId id="2142532427" r:id="rId81"/>
    <p:sldId id="2142532428" r:id="rId82"/>
    <p:sldId id="2142532429" r:id="rId83"/>
    <p:sldId id="2142532432" r:id="rId84"/>
    <p:sldId id="384" r:id="rId85"/>
    <p:sldId id="385" r:id="rId86"/>
    <p:sldId id="1064" r:id="rId87"/>
    <p:sldId id="1112" r:id="rId88"/>
    <p:sldId id="968" r:id="rId89"/>
    <p:sldId id="970" r:id="rId90"/>
    <p:sldId id="1198" r:id="rId91"/>
    <p:sldId id="1203" r:id="rId92"/>
    <p:sldId id="1204" r:id="rId93"/>
    <p:sldId id="1199" r:id="rId94"/>
    <p:sldId id="1200" r:id="rId95"/>
    <p:sldId id="2142532433" r:id="rId9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68"/>
    <p:restoredTop sz="96269"/>
  </p:normalViewPr>
  <p:slideViewPr>
    <p:cSldViewPr snapToObjects="1">
      <p:cViewPr varScale="1">
        <p:scale>
          <a:sx n="171" d="100"/>
          <a:sy n="171" d="100"/>
        </p:scale>
        <p:origin x="2832" y="1200"/>
      </p:cViewPr>
      <p:guideLst>
        <p:guide orient="horz" pos="1620"/>
        <p:guide pos="2880"/>
      </p:guideLst>
    </p:cSldViewPr>
  </p:slideViewPr>
  <p:outlineViewPr>
    <p:cViewPr>
      <p:scale>
        <a:sx n="33" d="100"/>
        <a:sy n="33" d="100"/>
      </p:scale>
      <p:origin x="0" y="-1616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2/17/26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2/17/26</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9A880-EF58-FE98-74A3-E06ED75C9B16}"/>
            </a:ext>
          </a:extLst>
        </p:cNvPr>
        <p:cNvGrpSpPr/>
        <p:nvPr/>
      </p:nvGrpSpPr>
      <p:grpSpPr>
        <a:xfrm>
          <a:off x="0" y="0"/>
          <a:ext cx="0" cy="0"/>
          <a:chOff x="0" y="0"/>
          <a:chExt cx="0" cy="0"/>
        </a:xfrm>
      </p:grpSpPr>
      <p:sp>
        <p:nvSpPr>
          <p:cNvPr id="151554" name="Rectangle 7">
            <a:extLst>
              <a:ext uri="{FF2B5EF4-FFF2-40B4-BE49-F238E27FC236}">
                <a16:creationId xmlns:a16="http://schemas.microsoft.com/office/drawing/2014/main" id="{705C37B8-D270-6E3F-B054-706578E58D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a:extLst>
              <a:ext uri="{FF2B5EF4-FFF2-40B4-BE49-F238E27FC236}">
                <a16:creationId xmlns:a16="http://schemas.microsoft.com/office/drawing/2014/main" id="{710EA524-F793-BAD7-4621-18BDB4D1B565}"/>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CEF06024-AB50-7E63-049B-5CAD511C5C1E}"/>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8840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A48B6-2C69-F666-F3AE-17D10D09236A}"/>
            </a:ext>
          </a:extLst>
        </p:cNvPr>
        <p:cNvGrpSpPr/>
        <p:nvPr/>
      </p:nvGrpSpPr>
      <p:grpSpPr>
        <a:xfrm>
          <a:off x="0" y="0"/>
          <a:ext cx="0" cy="0"/>
          <a:chOff x="0" y="0"/>
          <a:chExt cx="0" cy="0"/>
        </a:xfrm>
      </p:grpSpPr>
      <p:sp>
        <p:nvSpPr>
          <p:cNvPr id="152578" name="Rectangle 7">
            <a:extLst>
              <a:ext uri="{FF2B5EF4-FFF2-40B4-BE49-F238E27FC236}">
                <a16:creationId xmlns:a16="http://schemas.microsoft.com/office/drawing/2014/main" id="{8A3BE79B-2387-A12E-A549-DC3C82B359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a:extLst>
              <a:ext uri="{FF2B5EF4-FFF2-40B4-BE49-F238E27FC236}">
                <a16:creationId xmlns:a16="http://schemas.microsoft.com/office/drawing/2014/main" id="{F9D2B4F5-1614-F43F-D7AB-613E0778613F}"/>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4C527C27-1486-C56B-BC10-239F292CBA77}"/>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6341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49E0B-5C2B-47B6-F917-686414D72574}"/>
            </a:ext>
          </a:extLst>
        </p:cNvPr>
        <p:cNvGrpSpPr/>
        <p:nvPr/>
      </p:nvGrpSpPr>
      <p:grpSpPr>
        <a:xfrm>
          <a:off x="0" y="0"/>
          <a:ext cx="0" cy="0"/>
          <a:chOff x="0" y="0"/>
          <a:chExt cx="0" cy="0"/>
        </a:xfrm>
      </p:grpSpPr>
      <p:sp>
        <p:nvSpPr>
          <p:cNvPr id="104449" name="Rectangle 7">
            <a:extLst>
              <a:ext uri="{FF2B5EF4-FFF2-40B4-BE49-F238E27FC236}">
                <a16:creationId xmlns:a16="http://schemas.microsoft.com/office/drawing/2014/main" id="{BFDE0FC3-68CB-7128-7D6D-DD07FDF4F3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a:extLst>
              <a:ext uri="{FF2B5EF4-FFF2-40B4-BE49-F238E27FC236}">
                <a16:creationId xmlns:a16="http://schemas.microsoft.com/office/drawing/2014/main" id="{619FD57A-5341-11C9-664D-D14C7CBDF257}"/>
              </a:ext>
            </a:extLst>
          </p:cNvPr>
          <p:cNvSpPr>
            <a:spLocks noGrp="1" noRot="1" noChangeAspect="1" noChangeArrowheads="1" noTextEdit="1"/>
          </p:cNvSpPr>
          <p:nvPr>
            <p:ph type="sldImg"/>
          </p:nvPr>
        </p:nvSpPr>
        <p:spPr>
          <a:xfrm>
            <a:off x="417513" y="703263"/>
            <a:ext cx="6162675" cy="3467100"/>
          </a:xfrm>
          <a:ln/>
        </p:spPr>
      </p:sp>
      <p:sp>
        <p:nvSpPr>
          <p:cNvPr id="104451" name="Rectangle 3">
            <a:extLst>
              <a:ext uri="{FF2B5EF4-FFF2-40B4-BE49-F238E27FC236}">
                <a16:creationId xmlns:a16="http://schemas.microsoft.com/office/drawing/2014/main" id="{84FB1E25-8307-E43F-D72C-01A2B8BC291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37042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D59D3-50D0-CDFC-0488-9E177D04076F}"/>
            </a:ext>
          </a:extLst>
        </p:cNvPr>
        <p:cNvGrpSpPr/>
        <p:nvPr/>
      </p:nvGrpSpPr>
      <p:grpSpPr>
        <a:xfrm>
          <a:off x="0" y="0"/>
          <a:ext cx="0" cy="0"/>
          <a:chOff x="0" y="0"/>
          <a:chExt cx="0" cy="0"/>
        </a:xfrm>
      </p:grpSpPr>
      <p:sp>
        <p:nvSpPr>
          <p:cNvPr id="106497" name="Rectangle 7">
            <a:extLst>
              <a:ext uri="{FF2B5EF4-FFF2-40B4-BE49-F238E27FC236}">
                <a16:creationId xmlns:a16="http://schemas.microsoft.com/office/drawing/2014/main" id="{26B86726-CA95-246C-219C-C445F3F36C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a:extLst>
              <a:ext uri="{FF2B5EF4-FFF2-40B4-BE49-F238E27FC236}">
                <a16:creationId xmlns:a16="http://schemas.microsoft.com/office/drawing/2014/main" id="{B681C312-9C67-C7D9-BD2D-B7A4070E47EA}"/>
              </a:ext>
            </a:extLst>
          </p:cNvPr>
          <p:cNvSpPr>
            <a:spLocks noGrp="1" noRot="1" noChangeAspect="1" noChangeArrowheads="1" noTextEdit="1"/>
          </p:cNvSpPr>
          <p:nvPr>
            <p:ph type="sldImg"/>
          </p:nvPr>
        </p:nvSpPr>
        <p:spPr>
          <a:xfrm>
            <a:off x="417513" y="703263"/>
            <a:ext cx="6162675" cy="3467100"/>
          </a:xfrm>
          <a:ln/>
        </p:spPr>
      </p:sp>
      <p:sp>
        <p:nvSpPr>
          <p:cNvPr id="106499" name="Rectangle 3">
            <a:extLst>
              <a:ext uri="{FF2B5EF4-FFF2-40B4-BE49-F238E27FC236}">
                <a16:creationId xmlns:a16="http://schemas.microsoft.com/office/drawing/2014/main" id="{49DEA1FC-47C0-731B-A53B-ED24B4C7F29E}"/>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56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A986A-C466-CA34-F919-78FE14AD27D7}"/>
            </a:ext>
          </a:extLst>
        </p:cNvPr>
        <p:cNvGrpSpPr/>
        <p:nvPr/>
      </p:nvGrpSpPr>
      <p:grpSpPr>
        <a:xfrm>
          <a:off x="0" y="0"/>
          <a:ext cx="0" cy="0"/>
          <a:chOff x="0" y="0"/>
          <a:chExt cx="0" cy="0"/>
        </a:xfrm>
      </p:grpSpPr>
      <p:sp>
        <p:nvSpPr>
          <p:cNvPr id="105473" name="Rectangle 7">
            <a:extLst>
              <a:ext uri="{FF2B5EF4-FFF2-40B4-BE49-F238E27FC236}">
                <a16:creationId xmlns:a16="http://schemas.microsoft.com/office/drawing/2014/main" id="{796A32AB-6CDB-C151-4B20-4B199AE10B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a:extLst>
              <a:ext uri="{FF2B5EF4-FFF2-40B4-BE49-F238E27FC236}">
                <a16:creationId xmlns:a16="http://schemas.microsoft.com/office/drawing/2014/main" id="{07FD25EF-84F2-E4FD-379C-55D0FE1787B8}"/>
              </a:ext>
            </a:extLst>
          </p:cNvPr>
          <p:cNvSpPr>
            <a:spLocks noGrp="1" noRot="1" noChangeAspect="1" noChangeArrowheads="1" noTextEdit="1"/>
          </p:cNvSpPr>
          <p:nvPr>
            <p:ph type="sldImg"/>
          </p:nvPr>
        </p:nvSpPr>
        <p:spPr>
          <a:xfrm>
            <a:off x="417513" y="703263"/>
            <a:ext cx="6162675" cy="3467100"/>
          </a:xfrm>
          <a:ln/>
        </p:spPr>
      </p:sp>
      <p:sp>
        <p:nvSpPr>
          <p:cNvPr id="105475" name="Rectangle 3">
            <a:extLst>
              <a:ext uri="{FF2B5EF4-FFF2-40B4-BE49-F238E27FC236}">
                <a16:creationId xmlns:a16="http://schemas.microsoft.com/office/drawing/2014/main" id="{A9B23EEF-97B6-A273-9CBB-272C28F3AED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7728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77E84-7C73-1BF7-C6E6-5BE7B8961364}"/>
            </a:ext>
          </a:extLst>
        </p:cNvPr>
        <p:cNvGrpSpPr/>
        <p:nvPr/>
      </p:nvGrpSpPr>
      <p:grpSpPr>
        <a:xfrm>
          <a:off x="0" y="0"/>
          <a:ext cx="0" cy="0"/>
          <a:chOff x="0" y="0"/>
          <a:chExt cx="0" cy="0"/>
        </a:xfrm>
      </p:grpSpPr>
      <p:sp>
        <p:nvSpPr>
          <p:cNvPr id="107521" name="Rectangle 7">
            <a:extLst>
              <a:ext uri="{FF2B5EF4-FFF2-40B4-BE49-F238E27FC236}">
                <a16:creationId xmlns:a16="http://schemas.microsoft.com/office/drawing/2014/main" id="{D4002D85-3146-E9DA-DEBB-2F71174B27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a:extLst>
              <a:ext uri="{FF2B5EF4-FFF2-40B4-BE49-F238E27FC236}">
                <a16:creationId xmlns:a16="http://schemas.microsoft.com/office/drawing/2014/main" id="{A21AF6D2-12D9-743F-45D6-71339A95D116}"/>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822F172B-9E98-002C-9867-13EA568FFE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75010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8C36B-3B3F-7001-DC5E-1E05848D1CE2}"/>
            </a:ext>
          </a:extLst>
        </p:cNvPr>
        <p:cNvGrpSpPr/>
        <p:nvPr/>
      </p:nvGrpSpPr>
      <p:grpSpPr>
        <a:xfrm>
          <a:off x="0" y="0"/>
          <a:ext cx="0" cy="0"/>
          <a:chOff x="0" y="0"/>
          <a:chExt cx="0" cy="0"/>
        </a:xfrm>
      </p:grpSpPr>
      <p:sp>
        <p:nvSpPr>
          <p:cNvPr id="108545" name="Rectangle 7">
            <a:extLst>
              <a:ext uri="{FF2B5EF4-FFF2-40B4-BE49-F238E27FC236}">
                <a16:creationId xmlns:a16="http://schemas.microsoft.com/office/drawing/2014/main" id="{69EB0153-938D-405E-7541-472548CDA1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a:extLst>
              <a:ext uri="{FF2B5EF4-FFF2-40B4-BE49-F238E27FC236}">
                <a16:creationId xmlns:a16="http://schemas.microsoft.com/office/drawing/2014/main" id="{A3FCEA70-172C-F5CB-11F6-D9B8989E617F}"/>
              </a:ext>
            </a:extLst>
          </p:cNvPr>
          <p:cNvSpPr>
            <a:spLocks noGrp="1" noRot="1" noChangeAspect="1" noChangeArrowheads="1" noTextEdit="1"/>
          </p:cNvSpPr>
          <p:nvPr>
            <p:ph type="sldImg"/>
          </p:nvPr>
        </p:nvSpPr>
        <p:spPr>
          <a:xfrm>
            <a:off x="417513" y="703263"/>
            <a:ext cx="6162675" cy="3467100"/>
          </a:xfrm>
          <a:ln/>
        </p:spPr>
      </p:sp>
      <p:sp>
        <p:nvSpPr>
          <p:cNvPr id="108547" name="Rectangle 3">
            <a:extLst>
              <a:ext uri="{FF2B5EF4-FFF2-40B4-BE49-F238E27FC236}">
                <a16:creationId xmlns:a16="http://schemas.microsoft.com/office/drawing/2014/main" id="{BD9DC987-1089-9B68-03B1-72D931AACA78}"/>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98307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417513" y="703263"/>
            <a:ext cx="6162675"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474B3-6199-4C51-85D8-10EAF40AA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p:cNvSpPr>
            <a:spLocks noGrp="1" noRot="1" noChangeAspect="1" noChangeArrowheads="1" noTextEdit="1"/>
          </p:cNvSpPr>
          <p:nvPr>
            <p:ph type="sldImg"/>
          </p:nvPr>
        </p:nvSpPr>
        <p:spPr>
          <a:xfrm>
            <a:off x="1187450" y="703263"/>
            <a:ext cx="4622800" cy="3467100"/>
          </a:xfrm>
          <a:ln/>
        </p:spPr>
      </p:sp>
      <p:sp>
        <p:nvSpPr>
          <p:cNvPr id="32772"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7871-7EEC-AEBD-F75E-F6A92EAC91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87088B7-CF51-47DD-F034-8662CB3C7F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CF9B8BE-CE93-03DB-5D17-CE8540E101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4A52DBA-1EC4-2BFF-E9E0-B268E59181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682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1177925" y="696913"/>
            <a:ext cx="4641850"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1238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81DE-8FD2-8833-DCDD-263249B34075}"/>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CCA43C1C-8A59-881C-E03D-B9921C974A17}"/>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250BDF28-171D-4D2A-FD0F-8BBEE2D0D8F4}"/>
              </a:ext>
            </a:extLst>
          </p:cNvPr>
          <p:cNvSpPr>
            <a:spLocks noGrp="1" noRot="1" noChangeAspect="1" noChangeArrowheads="1" noTextEdit="1"/>
          </p:cNvSpPr>
          <p:nvPr>
            <p:ph type="sldImg"/>
          </p:nvPr>
        </p:nvSpPr>
        <p:spPr>
          <a:xfrm>
            <a:off x="404813" y="696913"/>
            <a:ext cx="6188075" cy="3481387"/>
          </a:xfrm>
          <a:ln/>
        </p:spPr>
      </p:sp>
      <p:sp>
        <p:nvSpPr>
          <p:cNvPr id="30723" name="Rectangle 3">
            <a:extLst>
              <a:ext uri="{FF2B5EF4-FFF2-40B4-BE49-F238E27FC236}">
                <a16:creationId xmlns:a16="http://schemas.microsoft.com/office/drawing/2014/main" id="{4ACEBB04-F5EB-B8EE-C65E-855475D0E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46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31896-8D08-382B-4784-9507683BFC81}"/>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EB25F3DB-8180-5746-55DB-2403014AB1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A2F22C0D-B9BD-FBE0-464A-4D5E4BE86D8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55B32AF-C589-FD69-0F66-B99188A5B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9665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CC759-256C-68D0-A58B-26B791EDED9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BF63F7E-F010-27C5-712A-164E8618F5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3D03F42-DC1B-FE98-8D7B-DF913D43B9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354D31-EEF4-9B3D-C004-CCDC87146C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874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A9C970B-8220-4517-837F-B56840EC81F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062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B7836-5A38-7E92-0FFE-B9F8C4F4963E}"/>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3E1D96BD-C26F-EC54-8DFB-F55CDD72F5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a:extLst>
              <a:ext uri="{FF2B5EF4-FFF2-40B4-BE49-F238E27FC236}">
                <a16:creationId xmlns:a16="http://schemas.microsoft.com/office/drawing/2014/main" id="{3022D219-4639-DA89-23D4-EB0E188FCEB4}"/>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6CC52BA9-EF6A-30DC-9824-69E6D1A7F599}"/>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702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C2F6-17D3-A800-65C0-E4FBA6C4B469}"/>
            </a:ext>
          </a:extLst>
        </p:cNvPr>
        <p:cNvGrpSpPr/>
        <p:nvPr/>
      </p:nvGrpSpPr>
      <p:grpSpPr>
        <a:xfrm>
          <a:off x="0" y="0"/>
          <a:ext cx="0" cy="0"/>
          <a:chOff x="0" y="0"/>
          <a:chExt cx="0" cy="0"/>
        </a:xfrm>
      </p:grpSpPr>
      <p:sp>
        <p:nvSpPr>
          <p:cNvPr id="148482" name="Rectangle 7">
            <a:extLst>
              <a:ext uri="{FF2B5EF4-FFF2-40B4-BE49-F238E27FC236}">
                <a16:creationId xmlns:a16="http://schemas.microsoft.com/office/drawing/2014/main" id="{1EDD2266-F8D1-D5D8-F0AF-64F69D498D4D}"/>
              </a:ext>
            </a:extLst>
          </p:cNvPr>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19A4C02-8989-47FD-A904-144A669035C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8483" name="Rectangle 2">
            <a:extLst>
              <a:ext uri="{FF2B5EF4-FFF2-40B4-BE49-F238E27FC236}">
                <a16:creationId xmlns:a16="http://schemas.microsoft.com/office/drawing/2014/main" id="{97CC293C-7505-85FA-23F7-D1AB2014EC7F}"/>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83063F3B-7514-3F4B-B2B7-98C263D7C6DA}"/>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5735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F81FA-19E1-0DCE-86DF-BE4950FFA585}"/>
            </a:ext>
          </a:extLst>
        </p:cNvPr>
        <p:cNvGrpSpPr/>
        <p:nvPr/>
      </p:nvGrpSpPr>
      <p:grpSpPr>
        <a:xfrm>
          <a:off x="0" y="0"/>
          <a:ext cx="0" cy="0"/>
          <a:chOff x="0" y="0"/>
          <a:chExt cx="0" cy="0"/>
        </a:xfrm>
      </p:grpSpPr>
      <p:sp>
        <p:nvSpPr>
          <p:cNvPr id="149506" name="Rectangle 7">
            <a:extLst>
              <a:ext uri="{FF2B5EF4-FFF2-40B4-BE49-F238E27FC236}">
                <a16:creationId xmlns:a16="http://schemas.microsoft.com/office/drawing/2014/main" id="{6E20A340-786A-BAFB-C8A5-4B1FB529139E}"/>
              </a:ext>
            </a:extLst>
          </p:cNvPr>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6AEDBC9-C94E-4A98-8290-172F520CC2A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9507" name="Rectangle 2">
            <a:extLst>
              <a:ext uri="{FF2B5EF4-FFF2-40B4-BE49-F238E27FC236}">
                <a16:creationId xmlns:a16="http://schemas.microsoft.com/office/drawing/2014/main" id="{73C091DA-2E70-7CB8-6E78-F6696650497D}"/>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D8DCBFBB-8C0B-9BF7-3C69-E450063C27A4}"/>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1490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A8783-E1C2-4B6B-D844-A39190303C2C}"/>
            </a:ext>
          </a:extLst>
        </p:cNvPr>
        <p:cNvGrpSpPr/>
        <p:nvPr/>
      </p:nvGrpSpPr>
      <p:grpSpPr>
        <a:xfrm>
          <a:off x="0" y="0"/>
          <a:ext cx="0" cy="0"/>
          <a:chOff x="0" y="0"/>
          <a:chExt cx="0" cy="0"/>
        </a:xfrm>
      </p:grpSpPr>
      <p:sp>
        <p:nvSpPr>
          <p:cNvPr id="150530" name="Rectangle 7">
            <a:extLst>
              <a:ext uri="{FF2B5EF4-FFF2-40B4-BE49-F238E27FC236}">
                <a16:creationId xmlns:a16="http://schemas.microsoft.com/office/drawing/2014/main" id="{5D5E54E7-07E5-09F9-AC9D-89DC8C9CD6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a:extLst>
              <a:ext uri="{FF2B5EF4-FFF2-40B4-BE49-F238E27FC236}">
                <a16:creationId xmlns:a16="http://schemas.microsoft.com/office/drawing/2014/main" id="{57C3F8D0-87C1-85AA-3481-B4B6D966489C}"/>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DC7E0CE8-4EFD-5B7F-0452-09B9DD7EBD4E}"/>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686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2/18/26</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6069959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2/18/26</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385775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2/18/26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408650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2/18/26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034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4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95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35893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28121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684955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89080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1805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21826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058818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21997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96964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5976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251781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087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4781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2/18/26</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016760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2/18/26</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42356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2/18/26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35121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2/18/26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46975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500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66089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6828599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9239484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414491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512847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5499124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72135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300764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5485620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1768652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5477632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238248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8052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597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2/17/26</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2839398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2/17/26</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541031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2/17/26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15926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2/17/26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8305860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2/17/26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659321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9596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73519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664178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11315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295666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989969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4366969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134213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95046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73489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195513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926743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7649262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417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853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2/19/26</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681549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2/19/26</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4382709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2/19/26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214421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2/19/26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7833938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2/19/26</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1282438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6389335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8063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64725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698911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995933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625790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930433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60902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25204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149844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7133639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562493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9046254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4184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2183287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17138690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8361671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13879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8110130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6303578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7098308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7123492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986350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6577390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905350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1010977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0118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9213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10.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5.jpeg"/></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7.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5.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9.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W4111-2026-01-Lecture-4-ER-Relational-SQL-3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587791"/>
      </p:ext>
    </p:extLst>
  </p:cSld>
  <p:clrMap bg1="lt1" tx1="dk1" bg2="lt2" tx2="dk2" accent1="accent1" accent2="accent2" accent3="accent3" accent4="accent4" accent5="accent5" accent6="accent6" hlink="hlink" folHlink="folHlink"/>
  <p:sldLayoutIdLst>
    <p:sldLayoutId id="2147493812" r:id="rId1"/>
    <p:sldLayoutId id="2147493813" r:id="rId2"/>
    <p:sldLayoutId id="2147493814" r:id="rId3"/>
    <p:sldLayoutId id="2147493815" r:id="rId4"/>
    <p:sldLayoutId id="2147493816" r:id="rId5"/>
    <p:sldLayoutId id="2147493817" r:id="rId6"/>
    <p:sldLayoutId id="2147493818" r:id="rId7"/>
    <p:sldLayoutId id="2147493819" r:id="rId8"/>
    <p:sldLayoutId id="2147493820" r:id="rId9"/>
    <p:sldLayoutId id="2147493821" r:id="rId10"/>
    <p:sldLayoutId id="2147493822" r:id="rId11"/>
    <p:sldLayoutId id="21474938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5: ER(4), Relational(4), SQL(4)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581929825"/>
      </p:ext>
    </p:extLst>
  </p:cSld>
  <p:clrMap bg1="lt1" tx1="dk1" bg2="lt2" tx2="dk2" accent1="accent1" accent2="accent2" accent3="accent3" accent4="accent4" accent5="accent5" accent6="accent6" hlink="hlink" folHlink="folHlink"/>
  <p:sldLayoutIdLst>
    <p:sldLayoutId id="2147493825" r:id="rId1"/>
    <p:sldLayoutId id="2147493826" r:id="rId2"/>
    <p:sldLayoutId id="2147493827" r:id="rId3"/>
    <p:sldLayoutId id="2147493828" r:id="rId4"/>
    <p:sldLayoutId id="2147493829" r:id="rId5"/>
    <p:sldLayoutId id="2147493830" r:id="rId6"/>
    <p:sldLayoutId id="2147493831"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087431"/>
      </p:ext>
    </p:extLst>
  </p:cSld>
  <p:clrMap bg1="lt1" tx1="dk1" bg2="lt2" tx2="dk2" accent1="accent1" accent2="accent2" accent3="accent3" accent4="accent4" accent5="accent5" accent6="accent6" hlink="hlink" folHlink="folHlink"/>
  <p:sldLayoutIdLst>
    <p:sldLayoutId id="2147493670" r:id="rId1"/>
    <p:sldLayoutId id="2147493671" r:id="rId2"/>
    <p:sldLayoutId id="2147493672" r:id="rId3"/>
    <p:sldLayoutId id="2147493673" r:id="rId4"/>
    <p:sldLayoutId id="2147493674" r:id="rId5"/>
    <p:sldLayoutId id="2147493675" r:id="rId6"/>
    <p:sldLayoutId id="2147493676" r:id="rId7"/>
    <p:sldLayoutId id="2147493677" r:id="rId8"/>
    <p:sldLayoutId id="2147493678" r:id="rId9"/>
    <p:sldLayoutId id="2147493679" r:id="rId10"/>
    <p:sldLayoutId id="2147493680" r:id="rId11"/>
    <p:sldLayoutId id="214749368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W4111-2025-03-04-ER-Relational-SQL-3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841378914"/>
      </p:ext>
    </p:extLst>
  </p:cSld>
  <p:clrMap bg1="lt1" tx1="dk1" bg2="lt2" tx2="dk2" accent1="accent1" accent2="accent2" accent3="accent3" accent4="accent4" accent5="accent5" accent6="accent6" hlink="hlink" folHlink="folHlink"/>
  <p:sldLayoutIdLst>
    <p:sldLayoutId id="2147493739" r:id="rId1"/>
    <p:sldLayoutId id="2147493740" r:id="rId2"/>
    <p:sldLayoutId id="2147493741" r:id="rId3"/>
    <p:sldLayoutId id="2147493742" r:id="rId4"/>
    <p:sldLayoutId id="2147493743" r:id="rId5"/>
    <p:sldLayoutId id="2147493744" r:id="rId6"/>
    <p:sldLayoutId id="2147493745"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9546656"/>
      </p:ext>
    </p:extLst>
  </p:cSld>
  <p:clrMap bg1="lt1" tx1="dk1" bg2="lt2" tx2="dk2" accent1="accent1" accent2="accent2" accent3="accent3" accent4="accent4" accent5="accent5" accent6="accent6" hlink="hlink" folHlink="folHlink"/>
  <p:sldLayoutIdLst>
    <p:sldLayoutId id="2147493747" r:id="rId1"/>
    <p:sldLayoutId id="2147493748" r:id="rId2"/>
    <p:sldLayoutId id="2147493749" r:id="rId3"/>
    <p:sldLayoutId id="2147493750" r:id="rId4"/>
    <p:sldLayoutId id="2147493751" r:id="rId5"/>
    <p:sldLayoutId id="2147493752" r:id="rId6"/>
    <p:sldLayoutId id="2147493753" r:id="rId7"/>
    <p:sldLayoutId id="2147493754" r:id="rId8"/>
    <p:sldLayoutId id="2147493755" r:id="rId9"/>
    <p:sldLayoutId id="2147493756" r:id="rId10"/>
    <p:sldLayoutId id="2147493757" r:id="rId11"/>
    <p:sldLayoutId id="214749375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2861814"/>
      </p:ext>
    </p:extLst>
  </p:cSld>
  <p:clrMap bg1="lt1" tx1="dk1" bg2="lt2" tx2="dk2" accent1="accent1" accent2="accent2" accent3="accent3" accent4="accent4" accent5="accent5" accent6="accent6" hlink="hlink" folHlink="folHlink"/>
  <p:sldLayoutIdLst>
    <p:sldLayoutId id="2147493760" r:id="rId1"/>
    <p:sldLayoutId id="2147493761" r:id="rId2"/>
    <p:sldLayoutId id="2147493762" r:id="rId3"/>
    <p:sldLayoutId id="2147493763" r:id="rId4"/>
    <p:sldLayoutId id="2147493764" r:id="rId5"/>
    <p:sldLayoutId id="2147493765" r:id="rId6"/>
    <p:sldLayoutId id="2147493766" r:id="rId7"/>
    <p:sldLayoutId id="214749376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8302078"/>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223263038"/>
      </p:ext>
    </p:extLst>
  </p:cSld>
  <p:clrMap bg1="lt1" tx1="dk1" bg2="lt2" tx2="dk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832"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195891"/>
      </p:ext>
    </p:extLst>
  </p:cSld>
  <p:clrMap bg1="lt1" tx1="dk1" bg2="lt2" tx2="dk2" accent1="accent1" accent2="accent2" accent3="accent3" accent4="accent4" accent5="accent5" accent6="accent6" hlink="hlink" folHlink="folHlink"/>
  <p:sldLayoutIdLst>
    <p:sldLayoutId id="2147493791" r:id="rId1"/>
    <p:sldLayoutId id="2147493792" r:id="rId2"/>
    <p:sldLayoutId id="2147493793" r:id="rId3"/>
    <p:sldLayoutId id="2147493794" r:id="rId4"/>
    <p:sldLayoutId id="2147493795" r:id="rId5"/>
    <p:sldLayoutId id="2147493796" r:id="rId6"/>
    <p:sldLayoutId id="2147493797" r:id="rId7"/>
    <p:sldLayoutId id="2147493798" r:id="rId8"/>
    <p:sldLayoutId id="2147493799" r:id="rId9"/>
    <p:sldLayoutId id="2147493800" r:id="rId10"/>
    <p:sldLayoutId id="2147493801" r:id="rId11"/>
    <p:sldLayoutId id="214749380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53.xml"/><Relationship Id="rId4" Type="http://schemas.openxmlformats.org/officeDocument/2006/relationships/image" Target="../media/image32.jpeg"/></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53.xml"/><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53.xml"/><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image" Target="../media/image3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74.xml"/><Relationship Id="rId4" Type="http://schemas.openxmlformats.org/officeDocument/2006/relationships/image" Target="../media/image4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dev.mysql.com/doc/refman/8.4/en/sys-schema.html" TargetMode="External"/><Relationship Id="rId2" Type="http://schemas.openxmlformats.org/officeDocument/2006/relationships/hyperlink" Target="https://dev.mysql.com/doc/refman/8.4/en/system-schema.html" TargetMode="Externa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6.xml"/></Relationships>
</file>

<file path=ppt/slides/_rels/slide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6.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9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002, Fall 2025</a:t>
            </a:r>
            <a:br>
              <a:rPr lang="en-US" altLang="en-US" sz="3200" b="1" i="1" dirty="0"/>
            </a:br>
            <a:r>
              <a:rPr lang="en-US" altLang="en-US" sz="2800" b="1" i="1" dirty="0"/>
              <a:t>Lecture 3: Foundation – ER, Relational, SQL (2)</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COMSW4111_002_2026_1- Foundation – ER, Relational, SQL (2)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248BC7-A582-A72D-CCAC-A651DE50E18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2ED8524-254F-2B1E-8D13-11D43013B75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56910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3D0AA-EEE6-AAF0-436C-FE70590CB46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3CE28D-A38E-D2D3-DA6D-133EF6382376}"/>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Inheritance/Specialization/Generalization</a:t>
            </a:r>
          </a:p>
        </p:txBody>
      </p:sp>
    </p:spTree>
    <p:extLst>
      <p:ext uri="{BB962C8B-B14F-4D97-AF65-F5344CB8AC3E}">
        <p14:creationId xmlns:p14="http://schemas.microsoft.com/office/powerpoint/2010/main" val="2684506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394370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BAB6-BBE5-A3CC-3246-DDD320620E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8B1D80-7926-2845-66C7-256190619053}"/>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203B9485-8687-DB6B-3386-1D71F911B342}"/>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B982230-30A8-3FFB-DBBE-4D8BF630D2C4}"/>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205E92CC-5C44-8A25-7947-3FEDE4533A04}"/>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948E4A33-C462-2C9F-21F1-B4226249D92F}"/>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91F92C6D-131E-F095-3416-35FCE598D02B}"/>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08576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B082B-8CA5-8A51-7580-FC51135B92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E96B5D-773C-0B6E-DB6F-3A86A3C33C85}"/>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CB0E5828-BDE5-75FB-6D37-111B07BDCDD7}"/>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857034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5811-57BE-F80A-BD7D-F127F3E650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80961E-105C-3919-339F-670753F448B7}"/>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22FD687E-1F83-7AD6-E1CB-DF634D8CD30C}"/>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FAF44FC7-6679-FF72-6EAE-598AF2D14DD7}"/>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D03DB53E-EFD6-02F9-074E-A022159B1A40}"/>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D5489-BA33-E4B5-6416-7A0E7F01E4F7}"/>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E4F9DD09-9E16-008E-F8D7-57F4024E82B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241952-34F7-7EE6-4A81-AA9EEF0B5B7C}"/>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16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6C718-1B7F-57B5-8225-49303D8EDB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65590A-D826-4E0B-E135-524AAC03E07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E90AA6D5-998E-2331-5044-327D85F4BC9B}"/>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16E95914-616B-9825-8291-D2E3559B5AB5}"/>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53FB7BC9-AD10-4CD0-80E5-30965807C7DA}"/>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CD7293-C082-CEE7-5458-3D2828562C68}"/>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B33DAC-6ABE-CF30-B433-BC5D955399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12C30C98-365D-6AF0-2458-C66390F1D421}"/>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9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4426-70CF-29A5-0D8A-2DBD0EBFA9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E63467-0539-C1CC-C17F-0807A1785383}"/>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D69586B8-367E-77DA-6189-93551BDEF63A}"/>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133365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81877-D141-53DA-18BF-76D9EB2AC3EF}"/>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89F12093-DBFB-7BFA-B7A3-586BA7EA336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a:extLst>
              <a:ext uri="{FF2B5EF4-FFF2-40B4-BE49-F238E27FC236}">
                <a16:creationId xmlns:a16="http://schemas.microsoft.com/office/drawing/2014/main" id="{62F5E8EF-E9F8-2B0C-E3A1-48F89F4500AA}"/>
              </a:ext>
            </a:extLst>
          </p:cNvPr>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a:extLst>
              <a:ext uri="{FF2B5EF4-FFF2-40B4-BE49-F238E27FC236}">
                <a16:creationId xmlns:a16="http://schemas.microsoft.com/office/drawing/2014/main" id="{8D210E5D-5D1F-AD5D-CABB-65B10BCD81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149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69221-A718-BD24-F209-CAF22D136D19}"/>
            </a:ext>
          </a:extLst>
        </p:cNvPr>
        <p:cNvGrpSpPr/>
        <p:nvPr/>
      </p:nvGrpSpPr>
      <p:grpSpPr>
        <a:xfrm>
          <a:off x="0" y="0"/>
          <a:ext cx="0" cy="0"/>
          <a:chOff x="0" y="0"/>
          <a:chExt cx="0" cy="0"/>
        </a:xfrm>
      </p:grpSpPr>
      <p:sp>
        <p:nvSpPr>
          <p:cNvPr id="670722" name="Rectangle 2">
            <a:extLst>
              <a:ext uri="{FF2B5EF4-FFF2-40B4-BE49-F238E27FC236}">
                <a16:creationId xmlns:a16="http://schemas.microsoft.com/office/drawing/2014/main" id="{40A4F4E5-75D1-98FF-4569-6E2C7078C3D8}"/>
              </a:ext>
            </a:extLst>
          </p:cNvPr>
          <p:cNvSpPr>
            <a:spLocks noGrp="1" noChangeArrowheads="1"/>
          </p:cNvSpPr>
          <p:nvPr>
            <p:ph type="title" idx="4294967295"/>
          </p:nvPr>
        </p:nvSpPr>
        <p:spPr>
          <a:xfrm>
            <a:off x="1749029" y="36910"/>
            <a:ext cx="6057900" cy="457200"/>
          </a:xfrm>
        </p:spPr>
        <p:txBody>
          <a:bodyPr/>
          <a:lstStyle/>
          <a:p>
            <a:pPr>
              <a:defRPr/>
            </a:pPr>
            <a:r>
              <a:rPr lang="en-US" altLang="en-US">
                <a:effectLst>
                  <a:outerShdw blurRad="38100" dist="38100" dir="2700000" algn="tl">
                    <a:srgbClr val="C0C0C0"/>
                  </a:outerShdw>
                </a:effectLst>
              </a:rPr>
              <a:t>Representing Specialization via Schemas</a:t>
            </a:r>
          </a:p>
        </p:txBody>
      </p:sp>
      <p:sp>
        <p:nvSpPr>
          <p:cNvPr id="61443" name="Rectangle 3">
            <a:extLst>
              <a:ext uri="{FF2B5EF4-FFF2-40B4-BE49-F238E27FC236}">
                <a16:creationId xmlns:a16="http://schemas.microsoft.com/office/drawing/2014/main" id="{0BAA6EF2-BB56-C9AC-5FCA-91284E795978}"/>
              </a:ext>
            </a:extLst>
          </p:cNvPr>
          <p:cNvSpPr>
            <a:spLocks noGrp="1" noChangeArrowheads="1"/>
          </p:cNvSpPr>
          <p:nvPr>
            <p:ph type="body" idx="4294967295"/>
          </p:nvPr>
        </p:nvSpPr>
        <p:spPr>
          <a:xfrm>
            <a:off x="1722271" y="867967"/>
            <a:ext cx="5630396" cy="3374850"/>
          </a:xfrm>
        </p:spPr>
        <p:txBody>
          <a:bodyPr/>
          <a:lstStyle/>
          <a:p>
            <a:pPr>
              <a:tabLst>
                <a:tab pos="259556" algn="l"/>
                <a:tab pos="941785" algn="ctr"/>
                <a:tab pos="1839516" algn="l"/>
                <a:tab pos="2868216" algn="ctr"/>
              </a:tabLst>
            </a:pPr>
            <a:r>
              <a:rPr lang="en-US" altLang="en-US" dirty="0"/>
              <a:t>Method 1: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the higher-level entity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each lower-level entity set, include primary key of higher-level entity set and local attributes</a:t>
            </a:r>
          </a:p>
          <a:p>
            <a:pPr marL="342900" lvl="1" indent="0">
              <a:buNone/>
              <a:tabLst>
                <a:tab pos="259556" algn="l"/>
                <a:tab pos="941785" algn="ctr"/>
                <a:tab pos="1839516" algn="l"/>
                <a:tab pos="2868216" algn="ctr"/>
              </a:tabLst>
            </a:pPr>
            <a:br>
              <a:rPr lang="en-US" altLang="en-US" dirty="0">
                <a:ea typeface="ＭＳ Ｐゴシック" panose="020B0600070205080204" pitchFamily="34" charset="-128"/>
              </a:rPr>
            </a:b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lvl="1">
              <a:tabLst>
                <a:tab pos="259556" algn="l"/>
                <a:tab pos="941785" algn="ctr"/>
                <a:tab pos="1839516" algn="l"/>
                <a:tab pos="2868216" algn="ctr"/>
              </a:tabLst>
            </a:pPr>
            <a:endParaRPr lang="en-US" altLang="en-US" dirty="0">
              <a:ea typeface="ＭＳ Ｐゴシック" panose="020B0600070205080204" pitchFamily="34" charset="-128"/>
            </a:endParaRPr>
          </a:p>
          <a:p>
            <a:pPr marL="342900" lvl="1" indent="0">
              <a:buNone/>
              <a:tabLst>
                <a:tab pos="259556" algn="l"/>
                <a:tab pos="941785" algn="ctr"/>
                <a:tab pos="1839516" algn="l"/>
                <a:tab pos="2868216" algn="ctr"/>
              </a:tabLst>
            </a:pPr>
            <a:endParaRPr lang="en-US" altLang="en-US" dirty="0">
              <a:ea typeface="ＭＳ Ｐゴシック" panose="020B0600070205080204" pitchFamily="34" charset="-128"/>
            </a:endParaRPr>
          </a:p>
          <a:p>
            <a:pPr lvl="1">
              <a:tabLst>
                <a:tab pos="259556" algn="l"/>
                <a:tab pos="941785" algn="ctr"/>
                <a:tab pos="1839516" algn="l"/>
                <a:tab pos="2868216" algn="ctr"/>
              </a:tabLst>
            </a:pPr>
            <a:r>
              <a:rPr lang="en-US" altLang="en-US" dirty="0">
                <a:ea typeface="ＭＳ Ｐゴシック" panose="020B0600070205080204" pitchFamily="34" charset="-128"/>
              </a:rPr>
              <a:t>Drawback:  getting information about, an </a:t>
            </a:r>
            <a:r>
              <a:rPr lang="en-US" altLang="en-US" i="1" dirty="0">
                <a:ea typeface="ＭＳ Ｐゴシック" panose="020B0600070205080204" pitchFamily="34" charset="-128"/>
              </a:rPr>
              <a:t>employee</a:t>
            </a:r>
            <a:r>
              <a:rPr lang="en-US" altLang="en-US" dirty="0">
                <a:ea typeface="ＭＳ Ｐゴシック" panose="020B0600070205080204" pitchFamily="34" charset="-128"/>
              </a:rPr>
              <a:t> requires accessing two relations, the one corresponding to the low-level schema and the one corresponding to the high-level schema</a:t>
            </a:r>
          </a:p>
        </p:txBody>
      </p:sp>
      <p:pic>
        <p:nvPicPr>
          <p:cNvPr id="2" name="Picture 1">
            <a:extLst>
              <a:ext uri="{FF2B5EF4-FFF2-40B4-BE49-F238E27FC236}">
                <a16:creationId xmlns:a16="http://schemas.microsoft.com/office/drawing/2014/main" id="{47B8AD80-B1D6-2582-C87A-C0F331CFE134}"/>
              </a:ext>
            </a:extLst>
          </p:cNvPr>
          <p:cNvPicPr>
            <a:picLocks noChangeAspect="1"/>
          </p:cNvPicPr>
          <p:nvPr/>
        </p:nvPicPr>
        <p:blipFill>
          <a:blip r:embed="rId3"/>
          <a:stretch>
            <a:fillRect/>
          </a:stretch>
        </p:blipFill>
        <p:spPr>
          <a:xfrm>
            <a:off x="3282553" y="1966246"/>
            <a:ext cx="2725055" cy="951128"/>
          </a:xfrm>
          <a:prstGeom prst="rect">
            <a:avLst/>
          </a:prstGeom>
        </p:spPr>
      </p:pic>
    </p:spTree>
    <p:extLst>
      <p:ext uri="{BB962C8B-B14F-4D97-AF65-F5344CB8AC3E}">
        <p14:creationId xmlns:p14="http://schemas.microsoft.com/office/powerpoint/2010/main" val="544047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5B95D-5FC7-3957-8EE6-57C1FC5D0D35}"/>
            </a:ext>
          </a:extLst>
        </p:cNvPr>
        <p:cNvGrpSpPr/>
        <p:nvPr/>
      </p:nvGrpSpPr>
      <p:grpSpPr>
        <a:xfrm>
          <a:off x="0" y="0"/>
          <a:ext cx="0" cy="0"/>
          <a:chOff x="0" y="0"/>
          <a:chExt cx="0" cy="0"/>
        </a:xfrm>
      </p:grpSpPr>
      <p:sp>
        <p:nvSpPr>
          <p:cNvPr id="672770" name="Rectangle 2">
            <a:extLst>
              <a:ext uri="{FF2B5EF4-FFF2-40B4-BE49-F238E27FC236}">
                <a16:creationId xmlns:a16="http://schemas.microsoft.com/office/drawing/2014/main" id="{7CA86FC4-8444-7F8C-C03C-D56077041144}"/>
              </a:ext>
            </a:extLst>
          </p:cNvPr>
          <p:cNvSpPr>
            <a:spLocks noGrp="1" noChangeArrowheads="1"/>
          </p:cNvSpPr>
          <p:nvPr>
            <p:ph type="title" idx="4294967295"/>
          </p:nvPr>
        </p:nvSpPr>
        <p:spPr>
          <a:xfrm>
            <a:off x="1522521" y="72676"/>
            <a:ext cx="6707080" cy="457200"/>
          </a:xfrm>
        </p:spPr>
        <p:txBody>
          <a:bodyPr/>
          <a:lstStyle/>
          <a:p>
            <a:pPr>
              <a:defRPr/>
            </a:pPr>
            <a:r>
              <a:rPr lang="en-US" altLang="en-US" dirty="0">
                <a:effectLst>
                  <a:outerShdw blurRad="38100" dist="38100" dir="2700000" algn="tl">
                    <a:srgbClr val="C0C0C0"/>
                  </a:outerShdw>
                </a:effectLst>
              </a:rPr>
              <a:t>Representing Specialization as Schemas (Cont.)</a:t>
            </a:r>
          </a:p>
        </p:txBody>
      </p:sp>
      <p:sp>
        <p:nvSpPr>
          <p:cNvPr id="62467" name="Rectangle 3">
            <a:extLst>
              <a:ext uri="{FF2B5EF4-FFF2-40B4-BE49-F238E27FC236}">
                <a16:creationId xmlns:a16="http://schemas.microsoft.com/office/drawing/2014/main" id="{F61B9FC5-F75A-55D0-67AE-5DE4B283AF6D}"/>
              </a:ext>
            </a:extLst>
          </p:cNvPr>
          <p:cNvSpPr>
            <a:spLocks noGrp="1" noChangeArrowheads="1"/>
          </p:cNvSpPr>
          <p:nvPr>
            <p:ph type="body" idx="4294967295"/>
          </p:nvPr>
        </p:nvSpPr>
        <p:spPr>
          <a:xfrm>
            <a:off x="1715610" y="861573"/>
            <a:ext cx="5544727" cy="2979706"/>
          </a:xfrm>
        </p:spPr>
        <p:txBody>
          <a:bodyPr/>
          <a:lstStyle/>
          <a:p>
            <a:pPr>
              <a:tabLst>
                <a:tab pos="259556" algn="l"/>
                <a:tab pos="941785" algn="ctr"/>
                <a:tab pos="1839516" algn="l"/>
                <a:tab pos="2868216" algn="ctr"/>
              </a:tabLst>
            </a:pPr>
            <a:r>
              <a:rPr lang="en-US" altLang="en-US" dirty="0"/>
              <a:t>Method 2: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each entity set with all local and inherited attributes</a:t>
            </a: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tabLst>
                <a:tab pos="259556" algn="l"/>
                <a:tab pos="941785" algn="ctr"/>
                <a:tab pos="1839516" algn="l"/>
                <a:tab pos="2868216" algn="ctr"/>
              </a:tabLst>
            </a:pPr>
            <a:r>
              <a:rPr lang="en-US" altLang="en-US" dirty="0">
                <a:ea typeface="ＭＳ Ｐゴシック" panose="020B0600070205080204" pitchFamily="34" charset="-128"/>
              </a:rPr>
              <a:t>Drawback:  </a:t>
            </a:r>
            <a:r>
              <a:rPr lang="en-US" altLang="en-US" i="1" dirty="0">
                <a:ea typeface="ＭＳ Ｐゴシック" panose="020B0600070205080204" pitchFamily="34" charset="-128"/>
              </a:rPr>
              <a:t>name, street</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city</a:t>
            </a:r>
            <a:r>
              <a:rPr lang="en-US" altLang="en-US" dirty="0">
                <a:ea typeface="ＭＳ Ｐゴシック" panose="020B0600070205080204" pitchFamily="34" charset="-128"/>
              </a:rPr>
              <a:t> may be stored redundantly for people who are both students and employees</a:t>
            </a:r>
          </a:p>
        </p:txBody>
      </p:sp>
      <p:pic>
        <p:nvPicPr>
          <p:cNvPr id="2" name="Picture 1">
            <a:extLst>
              <a:ext uri="{FF2B5EF4-FFF2-40B4-BE49-F238E27FC236}">
                <a16:creationId xmlns:a16="http://schemas.microsoft.com/office/drawing/2014/main" id="{B6C1418A-826D-D9B0-F14A-53D5FD673987}"/>
              </a:ext>
            </a:extLst>
          </p:cNvPr>
          <p:cNvPicPr>
            <a:picLocks noChangeAspect="1"/>
          </p:cNvPicPr>
          <p:nvPr/>
        </p:nvPicPr>
        <p:blipFill>
          <a:blip r:embed="rId3"/>
          <a:stretch>
            <a:fillRect/>
          </a:stretch>
        </p:blipFill>
        <p:spPr>
          <a:xfrm>
            <a:off x="2902863" y="1659337"/>
            <a:ext cx="3338275" cy="912413"/>
          </a:xfrm>
          <a:prstGeom prst="rect">
            <a:avLst/>
          </a:prstGeom>
        </p:spPr>
      </p:pic>
    </p:spTree>
    <p:extLst>
      <p:ext uri="{BB962C8B-B14F-4D97-AF65-F5344CB8AC3E}">
        <p14:creationId xmlns:p14="http://schemas.microsoft.com/office/powerpoint/2010/main" val="3693155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CD100-22E4-BB4B-A8F5-A47EAEE987BE}"/>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E468A82F-3B0F-F6CF-4C15-CE85A50474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a:extLst>
              <a:ext uri="{FF2B5EF4-FFF2-40B4-BE49-F238E27FC236}">
                <a16:creationId xmlns:a16="http://schemas.microsoft.com/office/drawing/2014/main" id="{AF8C4A89-7021-BFA8-1B24-C32AFC30D7B6}"/>
              </a:ext>
            </a:extLst>
          </p:cNvPr>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3940747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A31B7-CBCB-7D34-500B-0F3AA9908ECB}"/>
            </a:ext>
          </a:extLst>
        </p:cNvPr>
        <p:cNvGrpSpPr/>
        <p:nvPr/>
      </p:nvGrpSpPr>
      <p:grpSpPr>
        <a:xfrm>
          <a:off x="0" y="0"/>
          <a:ext cx="0" cy="0"/>
          <a:chOff x="0" y="0"/>
          <a:chExt cx="0" cy="0"/>
        </a:xfrm>
      </p:grpSpPr>
      <p:sp>
        <p:nvSpPr>
          <p:cNvPr id="543746" name="Rectangle 2">
            <a:extLst>
              <a:ext uri="{FF2B5EF4-FFF2-40B4-BE49-F238E27FC236}">
                <a16:creationId xmlns:a16="http://schemas.microsoft.com/office/drawing/2014/main" id="{95D3EF44-CC61-5B3A-F33D-F78E17EC3926}"/>
              </a:ext>
            </a:extLst>
          </p:cNvPr>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a:extLst>
              <a:ext uri="{FF2B5EF4-FFF2-40B4-BE49-F238E27FC236}">
                <a16:creationId xmlns:a16="http://schemas.microsoft.com/office/drawing/2014/main" id="{DE7A92CB-19D0-2597-BAB6-7329B94F2A68}"/>
              </a:ext>
            </a:extLst>
          </p:cNvPr>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505321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225EE-F6A3-9AB1-FB29-AC5408E65E53}"/>
            </a:ext>
          </a:extLst>
        </p:cNvPr>
        <p:cNvGrpSpPr/>
        <p:nvPr/>
      </p:nvGrpSpPr>
      <p:grpSpPr>
        <a:xfrm>
          <a:off x="0" y="0"/>
          <a:ext cx="0" cy="0"/>
          <a:chOff x="0" y="0"/>
          <a:chExt cx="0" cy="0"/>
        </a:xfrm>
      </p:grpSpPr>
      <p:sp>
        <p:nvSpPr>
          <p:cNvPr id="543746" name="Rectangle 2">
            <a:extLst>
              <a:ext uri="{FF2B5EF4-FFF2-40B4-BE49-F238E27FC236}">
                <a16:creationId xmlns:a16="http://schemas.microsoft.com/office/drawing/2014/main" id="{6973B7E6-147D-2326-CBA4-3AD666D99A4B}"/>
              </a:ext>
            </a:extLst>
          </p:cNvPr>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a:extLst>
              <a:ext uri="{FF2B5EF4-FFF2-40B4-BE49-F238E27FC236}">
                <a16:creationId xmlns:a16="http://schemas.microsoft.com/office/drawing/2014/main" id="{B56B83ED-A56B-0B6C-299E-82DE73C26C97}"/>
              </a:ext>
            </a:extLst>
          </p:cNvPr>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41141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1ADF5-F39A-6CA2-6F9E-4C248027E9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30391-0E44-5F19-A6DD-EB39252769CE}"/>
              </a:ext>
            </a:extLst>
          </p:cNvPr>
          <p:cNvSpPr>
            <a:spLocks noGrp="1"/>
          </p:cNvSpPr>
          <p:nvPr>
            <p:ph idx="1"/>
          </p:nvPr>
        </p:nvSpPr>
        <p:spPr>
          <a:xfrm>
            <a:off x="152400" y="2266950"/>
            <a:ext cx="8839200" cy="523220"/>
          </a:xfrm>
        </p:spPr>
        <p:txBody>
          <a:bodyPr/>
          <a:lstStyle/>
          <a:p>
            <a:r>
              <a:rPr lang="en-US" dirty="0"/>
              <a:t>Relational Algebra</a:t>
            </a:r>
          </a:p>
        </p:txBody>
      </p:sp>
    </p:spTree>
    <p:extLst>
      <p:ext uri="{BB962C8B-B14F-4D97-AF65-F5344CB8AC3E}">
        <p14:creationId xmlns:p14="http://schemas.microsoft.com/office/powerpoint/2010/main" val="378014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4C64E1-F41A-4BD2-9966-8CAF6652B407}"/>
              </a:ext>
            </a:extLst>
          </p:cNvPr>
          <p:cNvSpPr>
            <a:spLocks noGrp="1"/>
          </p:cNvSpPr>
          <p:nvPr>
            <p:ph idx="1"/>
          </p:nvPr>
        </p:nvSpPr>
        <p:spPr/>
        <p:txBody>
          <a:bodyPr/>
          <a:lstStyle/>
          <a:p>
            <a:r>
              <a:rPr lang="en-US" sz="1800" dirty="0"/>
              <a:t>“An outer join is an operation that combines rows from two or more tables, returning all records from the tables based on a join condition, including unmatched rows filled with </a:t>
            </a:r>
            <a:r>
              <a:rPr lang="en-US" sz="1800" b="0" i="0" dirty="0">
                <a:solidFill>
                  <a:srgbClr val="0A0A0A"/>
                </a:solidFill>
                <a:effectLst/>
                <a:latin typeface="Courier New" panose="02070309020205020404" pitchFamily="49" charset="0"/>
              </a:rPr>
              <a:t>NULL</a:t>
            </a:r>
            <a:r>
              <a:rPr lang="en-US" sz="1800" b="0" i="0" dirty="0">
                <a:solidFill>
                  <a:srgbClr val="0A0A0A"/>
                </a:solidFill>
                <a:effectLst/>
                <a:latin typeface="Google Sans"/>
              </a:rPr>
              <a:t> values. Unlike inner joins that require matches, outer joins preserve data from one or both tables, making them essential for auditing, comparing datasets, and finding missing information.”</a:t>
            </a:r>
          </a:p>
          <a:p>
            <a:r>
              <a:rPr lang="en-US" sz="1800" dirty="0">
                <a:solidFill>
                  <a:srgbClr val="0A0A0A"/>
                </a:solidFill>
                <a:latin typeface="Google Sans"/>
              </a:rPr>
              <a:t>There are</a:t>
            </a:r>
          </a:p>
          <a:p>
            <a:pPr lvl="1"/>
            <a:r>
              <a:rPr lang="en-US" sz="1600" dirty="0">
                <a:solidFill>
                  <a:srgbClr val="0A0A0A"/>
                </a:solidFill>
                <a:latin typeface="Google Sans"/>
              </a:rPr>
              <a:t>LEFT OUTER JOIN</a:t>
            </a:r>
          </a:p>
          <a:p>
            <a:pPr lvl="1"/>
            <a:r>
              <a:rPr lang="en-US" sz="1600" dirty="0">
                <a:solidFill>
                  <a:srgbClr val="0A0A0A"/>
                </a:solidFill>
                <a:latin typeface="Google Sans"/>
              </a:rPr>
              <a:t>RIGHT OUTER JOIN</a:t>
            </a:r>
          </a:p>
          <a:p>
            <a:pPr lvl="1"/>
            <a:r>
              <a:rPr lang="en-US" sz="1600" dirty="0">
                <a:solidFill>
                  <a:srgbClr val="0A0A0A"/>
                </a:solidFill>
                <a:latin typeface="Google Sans"/>
              </a:rPr>
              <a:t>FULL OUTER JOIN</a:t>
            </a:r>
          </a:p>
          <a:p>
            <a:r>
              <a:rPr lang="en-US" sz="1800" dirty="0">
                <a:solidFill>
                  <a:srgbClr val="0A0A0A"/>
                </a:solidFill>
                <a:latin typeface="Google Sans"/>
              </a:rPr>
              <a:t>Consider</a:t>
            </a:r>
          </a:p>
          <a:p>
            <a:pPr lvl="1"/>
            <a:r>
              <a:rPr lang="en-US" sz="1600" dirty="0"/>
              <a:t>instructor ⨝ ID=</a:t>
            </a:r>
            <a:r>
              <a:rPr lang="en-US" sz="1600" dirty="0" err="1"/>
              <a:t>i_id</a:t>
            </a:r>
            <a:r>
              <a:rPr lang="en-US" sz="1600" dirty="0"/>
              <a:t> advisor versus</a:t>
            </a:r>
          </a:p>
          <a:p>
            <a:pPr lvl="1"/>
            <a:r>
              <a:rPr lang="en-US" sz="1600" dirty="0"/>
              <a:t>instructor ⟕ ID=</a:t>
            </a:r>
            <a:r>
              <a:rPr lang="en-US" sz="1600" dirty="0" err="1"/>
              <a:t>i_id</a:t>
            </a:r>
            <a:r>
              <a:rPr lang="en-US" sz="1600" dirty="0"/>
              <a:t> advisor</a:t>
            </a:r>
          </a:p>
          <a:p>
            <a:pPr lvl="1"/>
            <a:r>
              <a:rPr lang="en-US" sz="1600" dirty="0"/>
              <a:t>Which instructors do not advise any student? </a:t>
            </a:r>
            <a:r>
              <a:rPr lang="el-GR" sz="1600" dirty="0"/>
              <a:t>σ </a:t>
            </a:r>
            <a:r>
              <a:rPr lang="en-US" sz="1600" dirty="0" err="1"/>
              <a:t>s_id</a:t>
            </a:r>
            <a:r>
              <a:rPr lang="en-US" sz="1600" dirty="0"/>
              <a:t>=null (instructor ⟕ ID=</a:t>
            </a:r>
            <a:r>
              <a:rPr lang="en-US" sz="1600" dirty="0" err="1"/>
              <a:t>i_id</a:t>
            </a:r>
            <a:r>
              <a:rPr lang="en-US" sz="1600" dirty="0"/>
              <a:t> advisor)</a:t>
            </a:r>
          </a:p>
        </p:txBody>
      </p:sp>
      <p:sp>
        <p:nvSpPr>
          <p:cNvPr id="3" name="Title 2">
            <a:extLst>
              <a:ext uri="{FF2B5EF4-FFF2-40B4-BE49-F238E27FC236}">
                <a16:creationId xmlns:a16="http://schemas.microsoft.com/office/drawing/2014/main" id="{2EDFDC49-446D-7107-C008-05058B63CF02}"/>
              </a:ext>
            </a:extLst>
          </p:cNvPr>
          <p:cNvSpPr>
            <a:spLocks noGrp="1"/>
          </p:cNvSpPr>
          <p:nvPr>
            <p:ph type="title"/>
          </p:nvPr>
        </p:nvSpPr>
        <p:spPr/>
        <p:txBody>
          <a:bodyPr/>
          <a:lstStyle/>
          <a:p>
            <a:r>
              <a:rPr lang="en-US" dirty="0"/>
              <a:t>OUTER JOIN</a:t>
            </a:r>
          </a:p>
        </p:txBody>
      </p:sp>
    </p:spTree>
    <p:extLst>
      <p:ext uri="{BB962C8B-B14F-4D97-AF65-F5344CB8AC3E}">
        <p14:creationId xmlns:p14="http://schemas.microsoft.com/office/powerpoint/2010/main" val="391669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2682426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B0DCC-F28A-DDB3-2062-951BC1FF9BFF}"/>
              </a:ext>
            </a:extLst>
          </p:cNvPr>
          <p:cNvSpPr>
            <a:spLocks noGrp="1"/>
          </p:cNvSpPr>
          <p:nvPr>
            <p:ph idx="1"/>
          </p:nvPr>
        </p:nvSpPr>
        <p:spPr>
          <a:xfrm>
            <a:off x="86284" y="537572"/>
            <a:ext cx="8839200" cy="381000"/>
          </a:xfrm>
        </p:spPr>
        <p:txBody>
          <a:bodyPr/>
          <a:lstStyle/>
          <a:p>
            <a:pPr marL="0" indent="0">
              <a:buNone/>
            </a:pPr>
            <a:r>
              <a:rPr lang="en-US" sz="1800" b="1" dirty="0"/>
              <a:t>Semi-join</a:t>
            </a:r>
            <a:r>
              <a:rPr lang="en-US" sz="1800" dirty="0"/>
              <a:t> is a type of join that is applied to relations to join them based on the related columns. When semi-join is applied, it returns the rows from one table for which there are matching records in another related table.</a:t>
            </a:r>
          </a:p>
        </p:txBody>
      </p:sp>
      <p:sp>
        <p:nvSpPr>
          <p:cNvPr id="3" name="Title 2">
            <a:extLst>
              <a:ext uri="{FF2B5EF4-FFF2-40B4-BE49-F238E27FC236}">
                <a16:creationId xmlns:a16="http://schemas.microsoft.com/office/drawing/2014/main" id="{F6844571-7DA5-9ED9-F5C1-3DE0B0796A13}"/>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764A872F-E8F1-50AD-6A36-AE99A6F5E4C8}"/>
              </a:ext>
            </a:extLst>
          </p:cNvPr>
          <p:cNvPicPr>
            <a:picLocks noChangeAspect="1"/>
          </p:cNvPicPr>
          <p:nvPr/>
        </p:nvPicPr>
        <p:blipFill>
          <a:blip r:embed="rId2"/>
          <a:stretch>
            <a:fillRect/>
          </a:stretch>
        </p:blipFill>
        <p:spPr>
          <a:xfrm>
            <a:off x="172570" y="1346029"/>
            <a:ext cx="3728420" cy="3251417"/>
          </a:xfrm>
          <a:prstGeom prst="rect">
            <a:avLst/>
          </a:prstGeom>
        </p:spPr>
      </p:pic>
      <p:pic>
        <p:nvPicPr>
          <p:cNvPr id="5" name="Picture 4">
            <a:extLst>
              <a:ext uri="{FF2B5EF4-FFF2-40B4-BE49-F238E27FC236}">
                <a16:creationId xmlns:a16="http://schemas.microsoft.com/office/drawing/2014/main" id="{ED7450C9-9C53-0C18-1077-00D6F3868208}"/>
              </a:ext>
            </a:extLst>
          </p:cNvPr>
          <p:cNvPicPr>
            <a:picLocks noChangeAspect="1"/>
          </p:cNvPicPr>
          <p:nvPr/>
        </p:nvPicPr>
        <p:blipFill>
          <a:blip r:embed="rId3"/>
          <a:stretch>
            <a:fillRect/>
          </a:stretch>
        </p:blipFill>
        <p:spPr>
          <a:xfrm>
            <a:off x="4648200" y="1308764"/>
            <a:ext cx="3429000" cy="3320299"/>
          </a:xfrm>
          <a:prstGeom prst="rect">
            <a:avLst/>
          </a:prstGeom>
        </p:spPr>
      </p:pic>
    </p:spTree>
    <p:extLst>
      <p:ext uri="{BB962C8B-B14F-4D97-AF65-F5344CB8AC3E}">
        <p14:creationId xmlns:p14="http://schemas.microsoft.com/office/powerpoint/2010/main" val="126122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3EA7E5-79FA-9603-C614-BE840722B069}"/>
              </a:ext>
            </a:extLst>
          </p:cNvPr>
          <p:cNvSpPr>
            <a:spLocks noGrp="1"/>
          </p:cNvSpPr>
          <p:nvPr>
            <p:ph idx="1"/>
          </p:nvPr>
        </p:nvSpPr>
        <p:spPr>
          <a:xfrm>
            <a:off x="152400" y="514350"/>
            <a:ext cx="8839200" cy="4038600"/>
          </a:xfrm>
        </p:spPr>
        <p:txBody>
          <a:bodyPr/>
          <a:lstStyle/>
          <a:p>
            <a:pPr>
              <a:spcBef>
                <a:spcPts val="0"/>
              </a:spcBef>
              <a:spcAft>
                <a:spcPts val="0"/>
              </a:spcAft>
            </a:pPr>
            <a:r>
              <a:rPr lang="en-US" dirty="0"/>
              <a:t>ER Model/Modeling:</a:t>
            </a:r>
          </a:p>
          <a:p>
            <a:pPr lvl="1">
              <a:spcBef>
                <a:spcPts val="0"/>
              </a:spcBef>
              <a:spcAft>
                <a:spcPts val="0"/>
              </a:spcAft>
            </a:pPr>
            <a:r>
              <a:rPr lang="en-US" dirty="0"/>
              <a:t>Generalization/Specialization</a:t>
            </a:r>
          </a:p>
          <a:p>
            <a:pPr lvl="1">
              <a:spcBef>
                <a:spcPts val="0"/>
              </a:spcBef>
              <a:spcAft>
                <a:spcPts val="0"/>
              </a:spcAft>
            </a:pPr>
            <a:r>
              <a:rPr lang="en-US" dirty="0"/>
              <a:t>Aggregation</a:t>
            </a:r>
          </a:p>
          <a:p>
            <a:pPr>
              <a:spcBef>
                <a:spcPts val="0"/>
              </a:spcBef>
              <a:spcAft>
                <a:spcPts val="0"/>
              </a:spcAft>
            </a:pPr>
            <a:r>
              <a:rPr lang="en-US" dirty="0"/>
              <a:t>Relational algebra</a:t>
            </a:r>
          </a:p>
          <a:p>
            <a:pPr lvl="1">
              <a:spcBef>
                <a:spcPts val="0"/>
              </a:spcBef>
              <a:spcAft>
                <a:spcPts val="0"/>
              </a:spcAft>
            </a:pPr>
            <a:r>
              <a:rPr lang="en-US" dirty="0"/>
              <a:t>Left Join, Right Join, Semi-Join</a:t>
            </a:r>
          </a:p>
          <a:p>
            <a:pPr lvl="1">
              <a:spcBef>
                <a:spcPts val="0"/>
              </a:spcBef>
              <a:spcAft>
                <a:spcPts val="0"/>
              </a:spcAft>
            </a:pPr>
            <a:r>
              <a:rPr lang="en-US" dirty="0"/>
              <a:t>Division</a:t>
            </a:r>
          </a:p>
          <a:p>
            <a:pPr>
              <a:spcBef>
                <a:spcPts val="0"/>
              </a:spcBef>
              <a:spcAft>
                <a:spcPts val="0"/>
              </a:spcAft>
            </a:pPr>
            <a:r>
              <a:rPr lang="en-US" dirty="0"/>
              <a:t>SQL</a:t>
            </a:r>
          </a:p>
          <a:p>
            <a:pPr lvl="1">
              <a:spcBef>
                <a:spcPts val="0"/>
              </a:spcBef>
              <a:spcAft>
                <a:spcPts val="0"/>
              </a:spcAft>
            </a:pPr>
            <a:r>
              <a:rPr lang="en-US" dirty="0"/>
              <a:t>Aggregation</a:t>
            </a:r>
          </a:p>
          <a:p>
            <a:pPr lvl="1">
              <a:spcBef>
                <a:spcPts val="0"/>
              </a:spcBef>
              <a:spcAft>
                <a:spcPts val="0"/>
              </a:spcAft>
            </a:pPr>
            <a:r>
              <a:rPr lang="en-US" dirty="0"/>
              <a:t>Subquery review and continuation</a:t>
            </a:r>
          </a:p>
          <a:p>
            <a:pPr lvl="1">
              <a:spcBef>
                <a:spcPts val="0"/>
              </a:spcBef>
              <a:spcAft>
                <a:spcPts val="0"/>
              </a:spcAft>
            </a:pPr>
            <a:r>
              <a:rPr lang="en-US" dirty="0"/>
              <a:t>Complex JOIN</a:t>
            </a:r>
          </a:p>
          <a:p>
            <a:pPr lvl="1">
              <a:spcBef>
                <a:spcPts val="0"/>
              </a:spcBef>
              <a:spcAft>
                <a:spcPts val="0"/>
              </a:spcAft>
            </a:pPr>
            <a:r>
              <a:rPr lang="en-US" dirty="0"/>
              <a:t>Generalization/Specialization</a:t>
            </a:r>
          </a:p>
          <a:p>
            <a:pPr lvl="1">
              <a:spcBef>
                <a:spcPts val="0"/>
              </a:spcBef>
              <a:spcAft>
                <a:spcPts val="0"/>
              </a:spcAft>
            </a:pPr>
            <a:endParaRPr lang="en-US" dirty="0"/>
          </a:p>
          <a:p>
            <a:pPr>
              <a:spcBef>
                <a:spcPts val="0"/>
              </a:spcBef>
              <a:spcAft>
                <a:spcPts val="0"/>
              </a:spcAft>
            </a:pPr>
            <a:r>
              <a:rPr lang="en-US" dirty="0"/>
              <a:t>Project concepts: (Web) applications, REST, data engineering</a:t>
            </a:r>
          </a:p>
        </p:txBody>
      </p:sp>
      <p:sp>
        <p:nvSpPr>
          <p:cNvPr id="3" name="Title 2">
            <a:extLst>
              <a:ext uri="{FF2B5EF4-FFF2-40B4-BE49-F238E27FC236}">
                <a16:creationId xmlns:a16="http://schemas.microsoft.com/office/drawing/2014/main" id="{90420A4E-2F71-028A-78F2-9BDA4A98311C}"/>
              </a:ext>
            </a:extLst>
          </p:cNvPr>
          <p:cNvSpPr>
            <a:spLocks noGrp="1"/>
          </p:cNvSpPr>
          <p:nvPr>
            <p:ph type="title"/>
          </p:nvPr>
        </p:nvSpPr>
        <p:spPr/>
        <p:txBody>
          <a:bodyPr/>
          <a:lstStyle/>
          <a:p>
            <a:r>
              <a:rPr lang="en-US" dirty="0"/>
              <a:t>Notes and Content</a:t>
            </a:r>
          </a:p>
        </p:txBody>
      </p:sp>
    </p:spTree>
    <p:extLst>
      <p:ext uri="{BB962C8B-B14F-4D97-AF65-F5344CB8AC3E}">
        <p14:creationId xmlns:p14="http://schemas.microsoft.com/office/powerpoint/2010/main" val="3915669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788254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3A7-5C3A-CE5D-781E-54F634930B1B}"/>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EE89108F-241E-0015-80CD-AEB3CB2BB45A}"/>
              </a:ext>
            </a:extLst>
          </p:cNvPr>
          <p:cNvPicPr>
            <a:picLocks noChangeAspect="1"/>
          </p:cNvPicPr>
          <p:nvPr/>
        </p:nvPicPr>
        <p:blipFill>
          <a:blip r:embed="rId2"/>
          <a:stretch>
            <a:fillRect/>
          </a:stretch>
        </p:blipFill>
        <p:spPr>
          <a:xfrm>
            <a:off x="2746112" y="188652"/>
            <a:ext cx="6210300" cy="4241800"/>
          </a:xfrm>
          <a:prstGeom prst="rect">
            <a:avLst/>
          </a:prstGeom>
        </p:spPr>
      </p:pic>
      <p:sp>
        <p:nvSpPr>
          <p:cNvPr id="6" name="TextBox 5">
            <a:extLst>
              <a:ext uri="{FF2B5EF4-FFF2-40B4-BE49-F238E27FC236}">
                <a16:creationId xmlns:a16="http://schemas.microsoft.com/office/drawing/2014/main" id="{46014806-F337-1825-00FD-96DC024CAD7E}"/>
              </a:ext>
            </a:extLst>
          </p:cNvPr>
          <p:cNvSpPr txBox="1"/>
          <p:nvPr/>
        </p:nvSpPr>
        <p:spPr>
          <a:xfrm>
            <a:off x="-40602" y="1852610"/>
            <a:ext cx="4612046" cy="1169551"/>
          </a:xfrm>
          <a:prstGeom prst="rect">
            <a:avLst/>
          </a:prstGeom>
          <a:noFill/>
        </p:spPr>
        <p:txBody>
          <a:bodyPr wrap="square">
            <a:spAutoFit/>
          </a:bodyPr>
          <a:lstStyle/>
          <a:p>
            <a:r>
              <a:rPr lang="en-US" sz="1400" dirty="0"/>
              <a:t>X = π </a:t>
            </a:r>
            <a:r>
              <a:rPr lang="en-US" sz="1400" dirty="0" err="1"/>
              <a:t>course_id←course_id</a:t>
            </a:r>
            <a:r>
              <a:rPr lang="en-US" sz="1400" dirty="0"/>
              <a:t> (</a:t>
            </a:r>
            <a:r>
              <a:rPr lang="en-US" sz="1400" dirty="0" err="1"/>
              <a:t>σ</a:t>
            </a:r>
            <a:r>
              <a:rPr lang="en-US" sz="1400" dirty="0"/>
              <a:t> </a:t>
            </a:r>
            <a:r>
              <a:rPr lang="en-US" sz="1400" dirty="0" err="1"/>
              <a:t>dept_name</a:t>
            </a:r>
            <a:r>
              <a:rPr lang="en-US" sz="1400" dirty="0"/>
              <a:t>='History' (course))</a:t>
            </a:r>
          </a:p>
          <a:p>
            <a:endParaRPr lang="en-US" sz="1400" dirty="0"/>
          </a:p>
          <a:p>
            <a:r>
              <a:rPr lang="en-US" sz="1400" dirty="0"/>
              <a:t>Y = π ID←ID, </a:t>
            </a:r>
            <a:r>
              <a:rPr lang="en-US" sz="1400" dirty="0" err="1"/>
              <a:t>course_id←course_id</a:t>
            </a:r>
            <a:r>
              <a:rPr lang="en-US" sz="1400" dirty="0"/>
              <a:t> (student ⨝ takes)</a:t>
            </a:r>
          </a:p>
          <a:p>
            <a:endParaRPr lang="en-US" sz="1400" dirty="0"/>
          </a:p>
          <a:p>
            <a:r>
              <a:rPr lang="en-US" sz="1400" dirty="0"/>
              <a:t>Y ÷ X</a:t>
            </a:r>
          </a:p>
        </p:txBody>
      </p:sp>
      <p:sp>
        <p:nvSpPr>
          <p:cNvPr id="7" name="TextBox 6">
            <a:extLst>
              <a:ext uri="{FF2B5EF4-FFF2-40B4-BE49-F238E27FC236}">
                <a16:creationId xmlns:a16="http://schemas.microsoft.com/office/drawing/2014/main" id="{023F9C2E-6F1B-1AFC-E584-FF5555E01308}"/>
              </a:ext>
            </a:extLst>
          </p:cNvPr>
          <p:cNvSpPr txBox="1"/>
          <p:nvPr/>
        </p:nvSpPr>
        <p:spPr>
          <a:xfrm>
            <a:off x="600796" y="1483278"/>
            <a:ext cx="1527278" cy="369332"/>
          </a:xfrm>
          <a:prstGeom prst="rect">
            <a:avLst/>
          </a:prstGeom>
          <a:noFill/>
        </p:spPr>
        <p:txBody>
          <a:bodyPr wrap="none" rtlCol="0">
            <a:spAutoFit/>
          </a:bodyPr>
          <a:lstStyle/>
          <a:p>
            <a:r>
              <a:rPr lang="en-US" dirty="0"/>
              <a:t>Relax Example</a:t>
            </a:r>
          </a:p>
        </p:txBody>
      </p:sp>
    </p:spTree>
    <p:extLst>
      <p:ext uri="{BB962C8B-B14F-4D97-AF65-F5344CB8AC3E}">
        <p14:creationId xmlns:p14="http://schemas.microsoft.com/office/powerpoint/2010/main" val="3163607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E127-8D34-F136-F1C3-B941F089BF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EB70B-5CE8-E555-D448-AF46A42A751A}"/>
              </a:ext>
            </a:extLst>
          </p:cNvPr>
          <p:cNvSpPr>
            <a:spLocks noGrp="1"/>
          </p:cNvSpPr>
          <p:nvPr>
            <p:ph idx="1"/>
          </p:nvPr>
        </p:nvSpPr>
        <p:spPr>
          <a:xfrm>
            <a:off x="152400" y="2266950"/>
            <a:ext cx="8839200" cy="523220"/>
          </a:xfrm>
        </p:spPr>
        <p:txBody>
          <a:bodyPr/>
          <a:lstStyle/>
          <a:p>
            <a:r>
              <a:rPr lang="en-US" dirty="0"/>
              <a:t>Relational Databases/SQL</a:t>
            </a:r>
          </a:p>
        </p:txBody>
      </p:sp>
    </p:spTree>
    <p:extLst>
      <p:ext uri="{BB962C8B-B14F-4D97-AF65-F5344CB8AC3E}">
        <p14:creationId xmlns:p14="http://schemas.microsoft.com/office/powerpoint/2010/main" val="1946481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F3820-32A5-AA0E-BF7B-24D39CB630E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3B8ABE-D663-30FE-39CD-353F012DB150}"/>
              </a:ext>
            </a:extLst>
          </p:cNvPr>
          <p:cNvSpPr>
            <a:spLocks noGrp="1"/>
          </p:cNvSpPr>
          <p:nvPr>
            <p:ph idx="1"/>
          </p:nvPr>
        </p:nvSpPr>
        <p:spPr/>
        <p:txBody>
          <a:bodyPr/>
          <a:lstStyle/>
          <a:p>
            <a:r>
              <a:rPr lang="en-US" dirty="0"/>
              <a:t>Aggregate Functions</a:t>
            </a:r>
          </a:p>
        </p:txBody>
      </p:sp>
    </p:spTree>
    <p:extLst>
      <p:ext uri="{BB962C8B-B14F-4D97-AF65-F5344CB8AC3E}">
        <p14:creationId xmlns:p14="http://schemas.microsoft.com/office/powerpoint/2010/main" val="2684917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5E767-6D6F-7124-6A83-3048BDCBBE56}"/>
            </a:ext>
          </a:extLst>
        </p:cNvPr>
        <p:cNvGrpSpPr/>
        <p:nvPr/>
      </p:nvGrpSpPr>
      <p:grpSpPr>
        <a:xfrm>
          <a:off x="0" y="0"/>
          <a:ext cx="0" cy="0"/>
          <a:chOff x="0" y="0"/>
          <a:chExt cx="0" cy="0"/>
        </a:xfrm>
      </p:grpSpPr>
      <p:sp>
        <p:nvSpPr>
          <p:cNvPr id="425986" name="Rectangle 2">
            <a:extLst>
              <a:ext uri="{FF2B5EF4-FFF2-40B4-BE49-F238E27FC236}">
                <a16:creationId xmlns:a16="http://schemas.microsoft.com/office/drawing/2014/main" id="{DEABC937-BE80-10C2-BC5F-8CAA2DB891BA}"/>
              </a:ext>
            </a:extLst>
          </p:cNvPr>
          <p:cNvSpPr>
            <a:spLocks noGrp="1" noChangeArrowheads="1"/>
          </p:cNvSpPr>
          <p:nvPr>
            <p:ph type="title"/>
          </p:nvPr>
        </p:nvSpPr>
        <p:spPr/>
        <p:txBody>
          <a:bodyPr/>
          <a:lstStyle/>
          <a:p>
            <a:r>
              <a:rPr lang="en-US" altLang="en-US" dirty="0"/>
              <a:t>Aggregate Functions</a:t>
            </a:r>
          </a:p>
        </p:txBody>
      </p:sp>
      <p:sp>
        <p:nvSpPr>
          <p:cNvPr id="35842" name="Rectangle 3">
            <a:extLst>
              <a:ext uri="{FF2B5EF4-FFF2-40B4-BE49-F238E27FC236}">
                <a16:creationId xmlns:a16="http://schemas.microsoft.com/office/drawing/2014/main" id="{4D5E218E-15C8-A6D2-81E4-56FEA34A63C6}"/>
              </a:ext>
            </a:extLst>
          </p:cNvPr>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374E1032-1553-FD47-55B1-5E30D5D14D10}"/>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Tree>
    <p:extLst>
      <p:ext uri="{BB962C8B-B14F-4D97-AF65-F5344CB8AC3E}">
        <p14:creationId xmlns:p14="http://schemas.microsoft.com/office/powerpoint/2010/main" val="1626307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7637CB7-8B89-E126-B166-1493574BD3CD}"/>
            </a:ext>
          </a:extLst>
        </p:cNvPr>
        <p:cNvGrpSpPr/>
        <p:nvPr/>
      </p:nvGrpSpPr>
      <p:grpSpPr>
        <a:xfrm>
          <a:off x="0" y="0"/>
          <a:ext cx="0" cy="0"/>
          <a:chOff x="0" y="0"/>
          <a:chExt cx="0" cy="0"/>
        </a:xfrm>
      </p:grpSpPr>
      <p:sp>
        <p:nvSpPr>
          <p:cNvPr id="430082" name="Rectangle 2">
            <a:extLst>
              <a:ext uri="{FF2B5EF4-FFF2-40B4-BE49-F238E27FC236}">
                <a16:creationId xmlns:a16="http://schemas.microsoft.com/office/drawing/2014/main" id="{BBB1F136-9E50-9B7E-71B6-1A7BD7541327}"/>
              </a:ext>
            </a:extLst>
          </p:cNvPr>
          <p:cNvSpPr>
            <a:spLocks noGrp="1" noChangeArrowheads="1"/>
          </p:cNvSpPr>
          <p:nvPr>
            <p:ph type="title"/>
          </p:nvPr>
        </p:nvSpPr>
        <p:spPr/>
        <p:txBody>
          <a:bodyPr/>
          <a:lstStyle/>
          <a:p>
            <a:r>
              <a:rPr lang="en-US" altLang="en-US" dirty="0"/>
              <a:t>Aggregate Functions – Group By</a:t>
            </a:r>
          </a:p>
        </p:txBody>
      </p:sp>
      <p:sp>
        <p:nvSpPr>
          <p:cNvPr id="37890" name="Rectangle 3">
            <a:extLst>
              <a:ext uri="{FF2B5EF4-FFF2-40B4-BE49-F238E27FC236}">
                <a16:creationId xmlns:a16="http://schemas.microsoft.com/office/drawing/2014/main" id="{8C66D119-7338-3294-807B-5E6AE685570C}"/>
              </a:ext>
            </a:extLst>
          </p:cNvPr>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a:extLst>
              <a:ext uri="{FF2B5EF4-FFF2-40B4-BE49-F238E27FC236}">
                <a16:creationId xmlns:a16="http://schemas.microsoft.com/office/drawing/2014/main" id="{CEDA3C41-577B-8B83-2149-5BD7279B62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a:extLst>
              <a:ext uri="{FF2B5EF4-FFF2-40B4-BE49-F238E27FC236}">
                <a16:creationId xmlns:a16="http://schemas.microsoft.com/office/drawing/2014/main" id="{CD51DB2B-8F43-C066-AAF9-A0A9CB384693}"/>
              </a:ext>
            </a:extLst>
          </p:cNvPr>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Tree>
    <p:extLst>
      <p:ext uri="{BB962C8B-B14F-4D97-AF65-F5344CB8AC3E}">
        <p14:creationId xmlns:p14="http://schemas.microsoft.com/office/powerpoint/2010/main" val="131104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7C75F-8712-55C2-281F-259DC673ABF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14D7884-56CD-4AD5-BEBF-260D219F26E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411A1186-4118-436B-2702-B747DFC3467A}"/>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BC2773D4-CD20-3610-ABDF-0E27D136D31B}"/>
              </a:ext>
            </a:extLst>
          </p:cNvPr>
          <p:cNvPicPr>
            <a:picLocks noChangeAspect="1"/>
          </p:cNvPicPr>
          <p:nvPr/>
        </p:nvPicPr>
        <p:blipFill>
          <a:blip r:embed="rId2"/>
          <a:stretch>
            <a:fillRect/>
          </a:stretch>
        </p:blipFill>
        <p:spPr>
          <a:xfrm>
            <a:off x="304800" y="895350"/>
            <a:ext cx="5254910" cy="3562350"/>
          </a:xfrm>
          <a:prstGeom prst="rect">
            <a:avLst/>
          </a:prstGeom>
        </p:spPr>
      </p:pic>
    </p:spTree>
    <p:extLst>
      <p:ext uri="{BB962C8B-B14F-4D97-AF65-F5344CB8AC3E}">
        <p14:creationId xmlns:p14="http://schemas.microsoft.com/office/powerpoint/2010/main" val="688272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DC776EE-F1D0-D3A7-36CA-A9CC8E937E68}"/>
            </a:ext>
          </a:extLst>
        </p:cNvPr>
        <p:cNvGrpSpPr/>
        <p:nvPr/>
      </p:nvGrpSpPr>
      <p:grpSpPr>
        <a:xfrm>
          <a:off x="0" y="0"/>
          <a:ext cx="0" cy="0"/>
          <a:chOff x="0" y="0"/>
          <a:chExt cx="0" cy="0"/>
        </a:xfrm>
      </p:grpSpPr>
      <p:sp>
        <p:nvSpPr>
          <p:cNvPr id="428034" name="Rectangle 2">
            <a:extLst>
              <a:ext uri="{FF2B5EF4-FFF2-40B4-BE49-F238E27FC236}">
                <a16:creationId xmlns:a16="http://schemas.microsoft.com/office/drawing/2014/main" id="{FC8FD3CB-C5DF-EA1F-0DD6-33D33333E4C4}"/>
              </a:ext>
            </a:extLst>
          </p:cNvPr>
          <p:cNvSpPr>
            <a:spLocks noGrp="1" noChangeArrowheads="1"/>
          </p:cNvSpPr>
          <p:nvPr>
            <p:ph type="title"/>
          </p:nvPr>
        </p:nvSpPr>
        <p:spPr/>
        <p:txBody>
          <a:bodyPr/>
          <a:lstStyle/>
          <a:p>
            <a:r>
              <a:rPr lang="en-US" altLang="en-US" dirty="0"/>
              <a:t>Aggregate Functions Examples</a:t>
            </a:r>
          </a:p>
        </p:txBody>
      </p:sp>
      <p:sp>
        <p:nvSpPr>
          <p:cNvPr id="36866" name="Rectangle 3">
            <a:extLst>
              <a:ext uri="{FF2B5EF4-FFF2-40B4-BE49-F238E27FC236}">
                <a16:creationId xmlns:a16="http://schemas.microsoft.com/office/drawing/2014/main" id="{9B579053-55A0-C274-C2F2-D134A567CF7F}"/>
              </a:ext>
            </a:extLst>
          </p:cNvPr>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a:extLst>
              <a:ext uri="{FF2B5EF4-FFF2-40B4-BE49-F238E27FC236}">
                <a16:creationId xmlns:a16="http://schemas.microsoft.com/office/drawing/2014/main" id="{F1FE491A-14B7-56CD-BA59-25CC0C32806A}"/>
              </a:ext>
            </a:extLst>
          </p:cNvPr>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93913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86DE0-9ACC-95B5-2C41-59F59BF929C0}"/>
            </a:ext>
          </a:extLst>
        </p:cNvPr>
        <p:cNvGrpSpPr/>
        <p:nvPr/>
      </p:nvGrpSpPr>
      <p:grpSpPr>
        <a:xfrm>
          <a:off x="0" y="0"/>
          <a:ext cx="0" cy="0"/>
          <a:chOff x="0" y="0"/>
          <a:chExt cx="0" cy="0"/>
        </a:xfrm>
      </p:grpSpPr>
      <p:sp>
        <p:nvSpPr>
          <p:cNvPr id="432130" name="Rectangle 2">
            <a:extLst>
              <a:ext uri="{FF2B5EF4-FFF2-40B4-BE49-F238E27FC236}">
                <a16:creationId xmlns:a16="http://schemas.microsoft.com/office/drawing/2014/main" id="{9BF29CDA-CE6C-1D3F-618F-2E9706D42058}"/>
              </a:ext>
            </a:extLst>
          </p:cNvPr>
          <p:cNvSpPr>
            <a:spLocks noGrp="1" noChangeArrowheads="1"/>
          </p:cNvSpPr>
          <p:nvPr>
            <p:ph type="title"/>
          </p:nvPr>
        </p:nvSpPr>
        <p:spPr/>
        <p:txBody>
          <a:bodyPr/>
          <a:lstStyle/>
          <a:p>
            <a:r>
              <a:rPr lang="en-US" altLang="en-US" dirty="0"/>
              <a:t>Aggregation (Cont.)</a:t>
            </a:r>
          </a:p>
        </p:txBody>
      </p:sp>
      <p:sp>
        <p:nvSpPr>
          <p:cNvPr id="38914" name="Text Box 3">
            <a:extLst>
              <a:ext uri="{FF2B5EF4-FFF2-40B4-BE49-F238E27FC236}">
                <a16:creationId xmlns:a16="http://schemas.microsoft.com/office/drawing/2014/main" id="{49EA58C0-093D-221A-6C14-BD1006002842}"/>
              </a:ext>
            </a:extLst>
          </p:cNvPr>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Tree>
    <p:extLst>
      <p:ext uri="{BB962C8B-B14F-4D97-AF65-F5344CB8AC3E}">
        <p14:creationId xmlns:p14="http://schemas.microsoft.com/office/powerpoint/2010/main" val="458495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8EB89C9-9D73-2BB9-637E-42A176167EF3}"/>
            </a:ext>
          </a:extLst>
        </p:cNvPr>
        <p:cNvGrpSpPr/>
        <p:nvPr/>
      </p:nvGrpSpPr>
      <p:grpSpPr>
        <a:xfrm>
          <a:off x="0" y="0"/>
          <a:ext cx="0" cy="0"/>
          <a:chOff x="0" y="0"/>
          <a:chExt cx="0" cy="0"/>
        </a:xfrm>
      </p:grpSpPr>
      <p:sp>
        <p:nvSpPr>
          <p:cNvPr id="433154" name="Rectangle 2">
            <a:extLst>
              <a:ext uri="{FF2B5EF4-FFF2-40B4-BE49-F238E27FC236}">
                <a16:creationId xmlns:a16="http://schemas.microsoft.com/office/drawing/2014/main" id="{9BDFF8DD-FBCE-C241-42BF-E2B9E8EF3C35}"/>
              </a:ext>
            </a:extLst>
          </p:cNvPr>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a:extLst>
              <a:ext uri="{FF2B5EF4-FFF2-40B4-BE49-F238E27FC236}">
                <a16:creationId xmlns:a16="http://schemas.microsoft.com/office/drawing/2014/main" id="{8091C52D-4970-2B9D-4C6C-DAA5F72E8838}"/>
              </a:ext>
            </a:extLst>
          </p:cNvPr>
          <p:cNvSpPr>
            <a:spLocks noGrp="1" noChangeArrowheads="1"/>
          </p:cNvSpPr>
          <p:nvPr>
            <p:ph type="body" idx="1"/>
          </p:nvPr>
        </p:nvSpPr>
        <p:spPr>
          <a:xfrm>
            <a:off x="1735585" y="895351"/>
            <a:ext cx="5872223" cy="3809999"/>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a:p>
            <a:pPr>
              <a:tabLst>
                <a:tab pos="1116806" algn="l"/>
              </a:tabLst>
            </a:pPr>
            <a:endParaRPr lang="en-US" altLang="en-US" dirty="0"/>
          </a:p>
          <a:p>
            <a:pPr>
              <a:tabLst>
                <a:tab pos="1116806" algn="l"/>
              </a:tabLst>
            </a:pPr>
            <a:r>
              <a:rPr lang="en-US" altLang="en-US" dirty="0"/>
              <a:t>Select …. From …. Where … …</a:t>
            </a:r>
            <a:br>
              <a:rPr lang="en-US" altLang="en-US" dirty="0"/>
            </a:br>
            <a:r>
              <a:rPr lang="en-US" altLang="en-US" dirty="0"/>
              <a:t>group by … ….</a:t>
            </a:r>
            <a:br>
              <a:rPr lang="en-US" altLang="en-US" dirty="0"/>
            </a:br>
            <a:r>
              <a:rPr lang="en-US" altLang="en-US" dirty="0"/>
              <a:t>Having … …</a:t>
            </a:r>
          </a:p>
          <a:p>
            <a:pPr>
              <a:tabLst>
                <a:tab pos="1116806" algn="l"/>
              </a:tabLst>
            </a:pPr>
            <a:endParaRPr lang="en-US" altLang="en-US" dirty="0"/>
          </a:p>
        </p:txBody>
      </p:sp>
      <p:sp>
        <p:nvSpPr>
          <p:cNvPr id="39940" name="Text Box 5">
            <a:extLst>
              <a:ext uri="{FF2B5EF4-FFF2-40B4-BE49-F238E27FC236}">
                <a16:creationId xmlns:a16="http://schemas.microsoft.com/office/drawing/2014/main" id="{43DE2625-7AB9-A5B0-2ED0-EFABF3BEBAF5}"/>
              </a:ext>
            </a:extLst>
          </p:cNvPr>
          <p:cNvSpPr txBox="1">
            <a:spLocks noChangeArrowheads="1"/>
          </p:cNvSpPr>
          <p:nvPr/>
        </p:nvSpPr>
        <p:spPr bwMode="auto">
          <a:xfrm>
            <a:off x="2401490" y="1403033"/>
            <a:ext cx="5828109"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75" b="1"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in (‘Biology’, ‘Physics’,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Comp.Sci</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Tree>
    <p:extLst>
      <p:ext uri="{BB962C8B-B14F-4D97-AF65-F5344CB8AC3E}">
        <p14:creationId xmlns:p14="http://schemas.microsoft.com/office/powerpoint/2010/main" val="175721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5CE6-B04D-6039-F250-13B75D7F44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06811-969E-2971-8073-7D387FF20263}"/>
              </a:ext>
            </a:extLst>
          </p:cNvPr>
          <p:cNvSpPr>
            <a:spLocks noGrp="1"/>
          </p:cNvSpPr>
          <p:nvPr>
            <p:ph idx="1"/>
          </p:nvPr>
        </p:nvSpPr>
        <p:spPr>
          <a:xfrm>
            <a:off x="152400" y="2266950"/>
            <a:ext cx="8839200" cy="523220"/>
          </a:xfrm>
        </p:spPr>
        <p:txBody>
          <a:bodyPr/>
          <a:lstStyle/>
          <a:p>
            <a:r>
              <a:rPr lang="en-US" dirty="0"/>
              <a:t>ER Model/ER Modeling</a:t>
            </a:r>
          </a:p>
        </p:txBody>
      </p:sp>
    </p:spTree>
    <p:extLst>
      <p:ext uri="{BB962C8B-B14F-4D97-AF65-F5344CB8AC3E}">
        <p14:creationId xmlns:p14="http://schemas.microsoft.com/office/powerpoint/2010/main" val="2257778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E934C-B943-2C5D-AEF4-AB4DFB38C10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42BDEBB5-E16A-4278-5B95-539AD9218C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434357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83681-BA33-DA6F-05E5-C5DE2430F67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8D9BAF-7382-8BDE-E5EF-C0894DC92C6B}"/>
              </a:ext>
            </a:extLst>
          </p:cNvPr>
          <p:cNvSpPr>
            <a:spLocks noGrp="1"/>
          </p:cNvSpPr>
          <p:nvPr>
            <p:ph idx="1"/>
          </p:nvPr>
        </p:nvSpPr>
        <p:spPr/>
        <p:txBody>
          <a:bodyPr/>
          <a:lstStyle/>
          <a:p>
            <a:r>
              <a:rPr lang="en-US" dirty="0"/>
              <a:t>More Function with JOIN</a:t>
            </a:r>
          </a:p>
        </p:txBody>
      </p:sp>
    </p:spTree>
    <p:extLst>
      <p:ext uri="{BB962C8B-B14F-4D97-AF65-F5344CB8AC3E}">
        <p14:creationId xmlns:p14="http://schemas.microsoft.com/office/powerpoint/2010/main" val="732800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a:t>
            </a:r>
          </a:p>
        </p:txBody>
      </p:sp>
      <p:sp>
        <p:nvSpPr>
          <p:cNvPr id="23555" name="Rectangle 3"/>
          <p:cNvSpPr>
            <a:spLocks noGrp="1" noChangeArrowheads="1"/>
          </p:cNvSpPr>
          <p:nvPr>
            <p:ph type="body" idx="1"/>
          </p:nvPr>
        </p:nvSpPr>
        <p:spPr>
          <a:xfrm>
            <a:off x="1719263" y="877900"/>
            <a:ext cx="5678234" cy="2834564"/>
          </a:xfrm>
        </p:spPr>
        <p:txBody>
          <a:bodyPr/>
          <a:lstStyle/>
          <a:p>
            <a:r>
              <a:rPr lang="en-US" altLang="en-US" dirty="0"/>
              <a:t>An extension of the join operation that avoids loss of information.</a:t>
            </a:r>
          </a:p>
          <a:p>
            <a:r>
              <a:rPr lang="en-US" altLang="en-US" dirty="0"/>
              <a:t>Computes the join and then adds tuples form one relation that does not match tuples in the other relation to the result of the join. </a:t>
            </a:r>
          </a:p>
          <a:p>
            <a:r>
              <a:rPr lang="en-US" altLang="en-US" dirty="0"/>
              <a:t>Uses </a:t>
            </a:r>
            <a:r>
              <a:rPr lang="en-US" altLang="en-US" i="1" dirty="0"/>
              <a:t>null</a:t>
            </a:r>
            <a:r>
              <a:rPr lang="en-US" altLang="en-US" dirty="0"/>
              <a:t> values.</a:t>
            </a:r>
          </a:p>
          <a:p>
            <a:r>
              <a:rPr lang="en-US" altLang="en-US" dirty="0"/>
              <a:t>Three forms of outer join:</a:t>
            </a:r>
          </a:p>
          <a:p>
            <a:pPr lvl="1"/>
            <a:r>
              <a:rPr lang="en-US" altLang="en-US" dirty="0"/>
              <a:t>left outer join</a:t>
            </a:r>
          </a:p>
          <a:p>
            <a:pPr lvl="1"/>
            <a:r>
              <a:rPr lang="en-US" altLang="en-US" dirty="0"/>
              <a:t>right outer join</a:t>
            </a:r>
          </a:p>
          <a:p>
            <a:pPr lvl="1"/>
            <a:r>
              <a:rPr lang="en-US" altLang="en-US" dirty="0"/>
              <a:t>full outer join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F0CFF-BCCC-0648-86D7-3DEEEFDCA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952A3-B5E5-88F0-32FD-0310E4680FDF}"/>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13C56B41-BC2A-93B6-DE99-E6DD0CEE930A}"/>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275898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 </a:t>
            </a:r>
            <a:r>
              <a:rPr lang="en-US" altLang="en-US" dirty="0">
                <a:ea typeface="+mj-ea"/>
              </a:rPr>
              <a:t>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dirty="0"/>
              <a:t>Relation </a:t>
            </a:r>
            <a:r>
              <a:rPr lang="en-US" altLang="en-US" i="1" dirty="0"/>
              <a:t>course</a:t>
            </a:r>
          </a:p>
          <a:p>
            <a:endParaRPr lang="en-US" altLang="en-US" i="1" dirty="0"/>
          </a:p>
          <a:p>
            <a:endParaRPr lang="en-US" altLang="en-US" i="1" dirty="0"/>
          </a:p>
          <a:p>
            <a:pPr>
              <a:buNone/>
            </a:pPr>
            <a:endParaRPr lang="en-US" altLang="en-US" i="1" dirty="0"/>
          </a:p>
          <a:p>
            <a:pPr>
              <a:buNone/>
            </a:pPr>
            <a:endParaRPr lang="en-US" altLang="en-US" i="1" dirty="0"/>
          </a:p>
          <a:p>
            <a:r>
              <a:rPr lang="en-US" altLang="en-US" dirty="0"/>
              <a:t>Relation </a:t>
            </a:r>
            <a:r>
              <a:rPr lang="en-US" altLang="en-US" i="1" dirty="0" err="1"/>
              <a:t>prereq</a:t>
            </a:r>
            <a:endParaRPr lang="en-US" altLang="en-US" dirty="0"/>
          </a:p>
          <a:p>
            <a:endParaRPr lang="en-US" altLang="en-US" i="1" dirty="0"/>
          </a:p>
          <a:p>
            <a:endParaRPr lang="en-US" altLang="en-US" i="1" dirty="0"/>
          </a:p>
          <a:p>
            <a:endParaRPr lang="en-US" altLang="en-US" i="1" dirty="0"/>
          </a:p>
          <a:p>
            <a:endParaRPr lang="en-US" altLang="en-US" i="1" dirty="0"/>
          </a:p>
          <a:p>
            <a:r>
              <a:rPr lang="en-US" altLang="en-US" dirty="0"/>
              <a:t>Observe that </a:t>
            </a:r>
          </a:p>
          <a:p>
            <a:pPr>
              <a:buClr>
                <a:schemeClr val="tx2"/>
              </a:buClr>
              <a:buNone/>
            </a:pPr>
            <a:r>
              <a:rPr lang="en-US" altLang="en-US" i="1" dirty="0"/>
              <a:t>              course </a:t>
            </a:r>
            <a:r>
              <a:rPr lang="en-US" altLang="en-US" dirty="0"/>
              <a:t>information is missing CS-437</a:t>
            </a:r>
          </a:p>
          <a:p>
            <a:pPr>
              <a:buClr>
                <a:schemeClr val="tx2"/>
              </a:buClr>
              <a:buNone/>
            </a:pPr>
            <a:r>
              <a:rPr lang="en-US" altLang="en-US" i="1" dirty="0"/>
              <a:t>              </a:t>
            </a:r>
            <a:r>
              <a:rPr lang="en-US" altLang="en-US" i="1" dirty="0" err="1"/>
              <a:t>prereq</a:t>
            </a:r>
            <a:r>
              <a:rPr lang="en-US" altLang="en-US" i="1" dirty="0"/>
              <a:t> </a:t>
            </a:r>
            <a:r>
              <a:rPr lang="en-US" altLang="en-US" dirty="0"/>
              <a:t>information is missing CS-315</a:t>
            </a:r>
          </a:p>
          <a:p>
            <a:pPr>
              <a:buClr>
                <a:schemeClr val="tx2"/>
              </a:buClr>
              <a:buNone/>
            </a:pPr>
            <a:r>
              <a:rPr lang="en-US" altLang="en-US" sz="600" dirty="0"/>
              <a:t> </a:t>
            </a:r>
          </a:p>
          <a:p>
            <a:r>
              <a:rPr lang="en-US" altLang="en-US" i="1" dirty="0"/>
              <a:t>  </a:t>
            </a:r>
            <a:r>
              <a:rPr lang="en-US" altLang="en-US" sz="1500" i="1" dirty="0"/>
              <a:t>x</a:t>
            </a:r>
            <a:endParaRPr lang="en-US" altLang="en-US" sz="1500" dirty="0"/>
          </a:p>
          <a:p>
            <a:endParaRPr lang="en-US" altLang="en-US" sz="1500"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808" y="1243585"/>
            <a:ext cx="2808971" cy="7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113" y="2551176"/>
            <a:ext cx="1446782" cy="8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Left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left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US" altLang="en-US" b="1" dirty="0"/>
              <a:t>⟕</a:t>
            </a:r>
            <a:r>
              <a:rPr lang="en-US" altLang="en-US"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569464" y="1351962"/>
            <a:ext cx="3987239" cy="9053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Right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right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IN" b="1" dirty="0">
                <a:cs typeface="Times New Roman" panose="02020603050405020304" pitchFamily="18" charset="0"/>
              </a:rPr>
              <a:t>⟖</a:t>
            </a:r>
            <a:r>
              <a:rPr lang="en-IN"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371758" y="1339429"/>
            <a:ext cx="4083055" cy="92710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Full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solidFill>
                  <a:srgbClr val="002060"/>
                </a:solidFill>
              </a:rPr>
              <a:t>natural full outer join</a:t>
            </a:r>
            <a:r>
              <a:rPr lang="en-US" altLang="en-US" dirty="0">
                <a:solidFill>
                  <a:srgbClr val="002060"/>
                </a:solidFill>
              </a:rPr>
              <a:t> </a:t>
            </a:r>
            <a:r>
              <a:rPr lang="en-US" altLang="en-US" i="1" dirty="0" err="1"/>
              <a:t>prereq</a:t>
            </a:r>
            <a:endParaRPr lang="en-US" altLang="en-US" i="1" dirty="0"/>
          </a:p>
          <a:p>
            <a:endParaRPr lang="en-US" altLang="en-US" dirty="0"/>
          </a:p>
          <a:p>
            <a:endParaRPr lang="en-US" altLang="en-US" dirty="0"/>
          </a:p>
          <a:p>
            <a:endParaRPr lang="en-US" altLang="en-US" dirty="0"/>
          </a:p>
          <a:p>
            <a:endParaRPr lang="en-US" altLang="en-US" dirty="0"/>
          </a:p>
          <a:p>
            <a:pPr>
              <a:buNone/>
            </a:pPr>
            <a:endParaRPr lang="en-US" altLang="en-US" dirty="0"/>
          </a:p>
          <a:p>
            <a:r>
              <a:rPr lang="en-US" altLang="en-US" dirty="0"/>
              <a:t>In relational algebra:   </a:t>
            </a:r>
            <a:r>
              <a:rPr lang="en-US" altLang="en-US" i="1" dirty="0"/>
              <a:t>course </a:t>
            </a:r>
            <a:r>
              <a:rPr lang="en-IN" b="1" dirty="0"/>
              <a:t>⟗</a:t>
            </a:r>
            <a:r>
              <a:rPr lang="en-US" altLang="en-US" dirty="0"/>
              <a:t> </a:t>
            </a:r>
            <a:r>
              <a:rPr lang="en-US" altLang="en-US" i="1" dirty="0" err="1"/>
              <a:t>prereq</a:t>
            </a:r>
            <a:endParaRPr lang="en-US" altLang="en-US" i="1" dirty="0"/>
          </a:p>
          <a:p>
            <a:endParaRPr lang="en-US" altLang="en-US" dirty="0"/>
          </a:p>
        </p:txBody>
      </p:sp>
      <p:pic>
        <p:nvPicPr>
          <p:cNvPr id="4" name="Picture 3"/>
          <p:cNvPicPr>
            <a:picLocks noChangeAspect="1"/>
          </p:cNvPicPr>
          <p:nvPr/>
        </p:nvPicPr>
        <p:blipFill>
          <a:blip r:embed="rId3"/>
          <a:stretch>
            <a:fillRect/>
          </a:stretch>
        </p:blipFill>
        <p:spPr>
          <a:xfrm>
            <a:off x="2425912" y="1273719"/>
            <a:ext cx="3784775" cy="103595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defRPr/>
            </a:pPr>
            <a:r>
              <a:rPr lang="en-US" dirty="0">
                <a:ea typeface="+mj-ea"/>
              </a:rPr>
              <a:t>Joined Types and Conditions</a:t>
            </a:r>
          </a:p>
        </p:txBody>
      </p:sp>
      <p:sp>
        <p:nvSpPr>
          <p:cNvPr id="31747" name="Rectangle 3"/>
          <p:cNvSpPr>
            <a:spLocks noGrp="1" noChangeArrowheads="1"/>
          </p:cNvSpPr>
          <p:nvPr>
            <p:ph type="body" idx="1"/>
          </p:nvPr>
        </p:nvSpPr>
        <p:spPr>
          <a:xfrm>
            <a:off x="1719264" y="829866"/>
            <a:ext cx="5577649" cy="1684734"/>
          </a:xfrm>
        </p:spPr>
        <p:txBody>
          <a:bodyPr/>
          <a:lstStyle/>
          <a:p>
            <a:r>
              <a:rPr lang="en-US" altLang="en-US" b="1" dirty="0">
                <a:solidFill>
                  <a:srgbClr val="002060"/>
                </a:solidFill>
              </a:rPr>
              <a:t>Join operations</a:t>
            </a:r>
            <a:r>
              <a:rPr lang="en-US" altLang="en-US" dirty="0">
                <a:solidFill>
                  <a:srgbClr val="002060"/>
                </a:solidFill>
              </a:rPr>
              <a:t> </a:t>
            </a:r>
            <a:r>
              <a:rPr lang="en-US" altLang="en-US" dirty="0"/>
              <a:t>take two relations and return as a result another relation.</a:t>
            </a:r>
          </a:p>
          <a:p>
            <a:r>
              <a:rPr lang="en-US" altLang="en-US" dirty="0"/>
              <a:t>These additional operations are typically used as subquery expressions in the </a:t>
            </a:r>
            <a:r>
              <a:rPr lang="en-US" altLang="en-US" b="1" dirty="0"/>
              <a:t>from </a:t>
            </a:r>
            <a:r>
              <a:rPr lang="en-US" altLang="en-US" dirty="0"/>
              <a:t>clause</a:t>
            </a:r>
          </a:p>
          <a:p>
            <a:r>
              <a:rPr lang="en-US" altLang="en-US" b="1" dirty="0">
                <a:solidFill>
                  <a:srgbClr val="002060"/>
                </a:solidFill>
              </a:rPr>
              <a:t>Join condition</a:t>
            </a:r>
            <a:r>
              <a:rPr lang="en-US" altLang="en-US" dirty="0">
                <a:solidFill>
                  <a:srgbClr val="002060"/>
                </a:solidFill>
              </a:rPr>
              <a:t> </a:t>
            </a:r>
            <a:r>
              <a:rPr lang="en-US" altLang="en-US" dirty="0"/>
              <a:t>– defines which tuples in the two relations match.</a:t>
            </a:r>
          </a:p>
          <a:p>
            <a:r>
              <a:rPr lang="en-US" altLang="en-US" b="1" dirty="0">
                <a:solidFill>
                  <a:srgbClr val="002060"/>
                </a:solidFill>
              </a:rPr>
              <a:t>Join type</a:t>
            </a:r>
            <a:r>
              <a:rPr lang="en-US" altLang="en-US" dirty="0">
                <a:solidFill>
                  <a:srgbClr val="002060"/>
                </a:solidFill>
              </a:rPr>
              <a:t> </a:t>
            </a:r>
            <a:r>
              <a:rPr lang="en-US" altLang="en-US" dirty="0"/>
              <a:t>– defines how tuples in each relation that do not match any tuple in the other relation (based on the join condition) are treated.</a:t>
            </a:r>
          </a:p>
        </p:txBody>
      </p:sp>
      <p:pic>
        <p:nvPicPr>
          <p:cNvPr id="1026" name="Picture 2" descr="C:\Users\as668\Desktop\4_07.jpg"/>
          <p:cNvPicPr>
            <a:picLocks noChangeAspect="1" noChangeArrowheads="1"/>
          </p:cNvPicPr>
          <p:nvPr/>
        </p:nvPicPr>
        <p:blipFill>
          <a:blip r:embed="rId3"/>
          <a:srcRect/>
          <a:stretch>
            <a:fillRect/>
          </a:stretch>
        </p:blipFill>
        <p:spPr bwMode="auto">
          <a:xfrm>
            <a:off x="2347752" y="2578608"/>
            <a:ext cx="3630236" cy="1025088"/>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a:p>
            <a:endParaRPr lang="en-US" altLang="en-US" dirty="0"/>
          </a:p>
          <a:p>
            <a:endParaRPr lang="en-US" altLang="en-US" dirty="0"/>
          </a:p>
        </p:txBody>
      </p:sp>
      <p:pic>
        <p:nvPicPr>
          <p:cNvPr id="4" name="Picture 3"/>
          <p:cNvPicPr>
            <a:picLocks noChangeAspect="1"/>
          </p:cNvPicPr>
          <p:nvPr/>
        </p:nvPicPr>
        <p:blipFill>
          <a:blip r:embed="rId3"/>
          <a:stretch>
            <a:fillRect/>
          </a:stretch>
        </p:blipFill>
        <p:spPr>
          <a:xfrm>
            <a:off x="3017520" y="1240445"/>
            <a:ext cx="3554754" cy="851372"/>
          </a:xfrm>
          <a:prstGeom prst="rect">
            <a:avLst/>
          </a:prstGeom>
        </p:spPr>
      </p:pic>
      <p:pic>
        <p:nvPicPr>
          <p:cNvPr id="5" name="Picture 4"/>
          <p:cNvPicPr>
            <a:picLocks noChangeAspect="1"/>
          </p:cNvPicPr>
          <p:nvPr/>
        </p:nvPicPr>
        <p:blipFill>
          <a:blip r:embed="rId4"/>
          <a:stretch>
            <a:fillRect/>
          </a:stretch>
        </p:blipFill>
        <p:spPr>
          <a:xfrm>
            <a:off x="3081528" y="2586643"/>
            <a:ext cx="3348069" cy="9669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AF91D4-B77E-2B32-7A20-1817799721D4}"/>
              </a:ext>
            </a:extLst>
          </p:cNvPr>
          <p:cNvSpPr/>
          <p:nvPr/>
        </p:nvSpPr>
        <p:spPr>
          <a:xfrm>
            <a:off x="-3441" y="447675"/>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Complex Attributes</a:t>
            </a:r>
          </a:p>
        </p:txBody>
      </p:sp>
    </p:spTree>
    <p:extLst>
      <p:ext uri="{BB962C8B-B14F-4D97-AF65-F5344CB8AC3E}">
        <p14:creationId xmlns:p14="http://schemas.microsoft.com/office/powerpoint/2010/main" val="1074602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 </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 </a:t>
            </a:r>
            <a:r>
              <a:rPr lang="en-US" altLang="en-US" b="1" dirty="0"/>
              <a:t>inner join </a:t>
            </a:r>
            <a:r>
              <a:rPr lang="en-US" altLang="en-US" i="1" dirty="0" err="1"/>
              <a:t>prereq</a:t>
            </a:r>
            <a:r>
              <a:rPr lang="en-US" altLang="en-US" i="1" dirty="0"/>
              <a:t> </a:t>
            </a:r>
            <a:r>
              <a:rPr lang="en-US" altLang="en-US" b="1" dirty="0"/>
              <a:t>on</a:t>
            </a:r>
            <a:br>
              <a:rPr lang="en-US" altLang="en-US" b="1" dirty="0"/>
            </a:br>
            <a:r>
              <a:rPr lang="en-US" altLang="en-US" i="1" dirty="0" err="1"/>
              <a:t>course.course_id</a:t>
            </a:r>
            <a:r>
              <a:rPr lang="en-US" altLang="en-US" i="1" dirty="0"/>
              <a:t> = </a:t>
            </a:r>
            <a:r>
              <a:rPr lang="en-US" altLang="en-US" i="1" dirty="0" err="1"/>
              <a:t>prereq.course_id</a:t>
            </a:r>
            <a:endParaRPr lang="en-US" altLang="en-US" i="1" dirty="0"/>
          </a:p>
          <a:p>
            <a:endParaRPr lang="en-US" altLang="en-US" dirty="0"/>
          </a:p>
          <a:p>
            <a:endParaRPr lang="en-US" altLang="en-US" dirty="0"/>
          </a:p>
          <a:p>
            <a:pPr>
              <a:buNone/>
            </a:pPr>
            <a:endParaRPr lang="en-US" altLang="en-US" dirty="0"/>
          </a:p>
          <a:p>
            <a:r>
              <a:rPr lang="en-US" altLang="en-US" dirty="0"/>
              <a:t>What is the difference between the above, and a natural join? </a:t>
            </a:r>
          </a:p>
          <a:p>
            <a:r>
              <a:rPr lang="en-US" altLang="en-US" i="1" dirty="0"/>
              <a:t>course </a:t>
            </a:r>
            <a:r>
              <a:rPr lang="en-US" altLang="en-US" b="1" dirty="0"/>
              <a:t>left outer join</a:t>
            </a:r>
            <a:r>
              <a:rPr lang="en-US" altLang="en-US" i="1" dirty="0"/>
              <a:t> </a:t>
            </a:r>
            <a:r>
              <a:rPr lang="en-US" altLang="en-US" i="1" dirty="0" err="1"/>
              <a:t>prereq</a:t>
            </a:r>
            <a:r>
              <a:rPr lang="en-US" altLang="en-US" i="1" dirty="0"/>
              <a:t> </a:t>
            </a:r>
            <a:r>
              <a:rPr lang="en-US" altLang="en-US" b="1" dirty="0"/>
              <a:t>on</a:t>
            </a:r>
            <a:br>
              <a:rPr lang="en-US" altLang="en-US" i="1" dirty="0"/>
            </a:br>
            <a:r>
              <a:rPr lang="en-US" altLang="en-US" i="1" dirty="0" err="1"/>
              <a:t>course.course_id</a:t>
            </a:r>
            <a:r>
              <a:rPr lang="en-US" altLang="en-US" i="1" dirty="0"/>
              <a:t> = </a:t>
            </a:r>
            <a:r>
              <a:rPr lang="en-US" altLang="en-US" i="1" dirty="0" err="1"/>
              <a:t>prereq.course_id</a:t>
            </a:r>
            <a:endParaRPr lang="en-US" altLang="en-US" i="1" dirty="0"/>
          </a:p>
          <a:p>
            <a:pPr>
              <a:buNone/>
            </a:pPr>
            <a:r>
              <a:rPr lang="en-US" altLang="en-US" dirty="0"/>
              <a:t> </a:t>
            </a:r>
          </a:p>
        </p:txBody>
      </p:sp>
      <p:pic>
        <p:nvPicPr>
          <p:cNvPr id="5" name="Picture 4"/>
          <p:cNvPicPr>
            <a:picLocks noChangeAspect="1"/>
          </p:cNvPicPr>
          <p:nvPr/>
        </p:nvPicPr>
        <p:blipFill>
          <a:blip r:embed="rId3"/>
          <a:stretch>
            <a:fillRect/>
          </a:stretch>
        </p:blipFill>
        <p:spPr>
          <a:xfrm>
            <a:off x="2668547" y="1441804"/>
            <a:ext cx="4143162" cy="621743"/>
          </a:xfrm>
          <a:prstGeom prst="rect">
            <a:avLst/>
          </a:prstGeom>
        </p:spPr>
      </p:pic>
      <p:pic>
        <p:nvPicPr>
          <p:cNvPr id="6" name="Picture 5"/>
          <p:cNvPicPr>
            <a:picLocks noChangeAspect="1"/>
          </p:cNvPicPr>
          <p:nvPr/>
        </p:nvPicPr>
        <p:blipFill>
          <a:blip r:embed="rId4"/>
          <a:stretch>
            <a:fillRect/>
          </a:stretch>
        </p:blipFill>
        <p:spPr>
          <a:xfrm>
            <a:off x="2743200" y="3070219"/>
            <a:ext cx="4112367" cy="77140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p:txBody>
      </p:sp>
      <p:pic>
        <p:nvPicPr>
          <p:cNvPr id="4" name="Picture 3"/>
          <p:cNvPicPr>
            <a:picLocks noChangeAspect="1"/>
          </p:cNvPicPr>
          <p:nvPr/>
        </p:nvPicPr>
        <p:blipFill>
          <a:blip r:embed="rId3"/>
          <a:stretch>
            <a:fillRect/>
          </a:stretch>
        </p:blipFill>
        <p:spPr>
          <a:xfrm>
            <a:off x="2990088" y="1242323"/>
            <a:ext cx="3571179" cy="855306"/>
          </a:xfrm>
          <a:prstGeom prst="rect">
            <a:avLst/>
          </a:prstGeom>
        </p:spPr>
      </p:pic>
      <p:pic>
        <p:nvPicPr>
          <p:cNvPr id="5" name="Picture 4"/>
          <p:cNvPicPr>
            <a:picLocks noChangeAspect="1"/>
          </p:cNvPicPr>
          <p:nvPr/>
        </p:nvPicPr>
        <p:blipFill>
          <a:blip r:embed="rId4"/>
          <a:stretch>
            <a:fillRect/>
          </a:stretch>
        </p:blipFill>
        <p:spPr>
          <a:xfrm>
            <a:off x="3081528" y="2649770"/>
            <a:ext cx="3398993" cy="98169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BDA9F-B6A6-07D0-AC6D-AC30AEA3F1E7}"/>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4028877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CC5A-9BF8-71FB-ED3B-51CF539B8AE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C1E514-97A7-E8FB-4126-BD7902F049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D365A94-4C0D-DDFF-5C0E-E9105F96251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A430086-94A7-4117-7E0B-9853F0699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994A1DE-85B8-1250-7071-8F232E7004A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A15425-3B6D-754C-327D-DE7007F3EBB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4125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1B11D-F322-9A6F-53DE-B18E7186433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49A88-7C30-BD4B-BBBF-A3885E847837}"/>
              </a:ext>
            </a:extLst>
          </p:cNvPr>
          <p:cNvSpPr>
            <a:spLocks noGrp="1"/>
          </p:cNvSpPr>
          <p:nvPr>
            <p:ph idx="1"/>
          </p:nvPr>
        </p:nvSpPr>
        <p:spPr/>
        <p:txBody>
          <a:bodyPr/>
          <a:lstStyle/>
          <a:p>
            <a:r>
              <a:rPr lang="en-US" dirty="0"/>
              <a:t>Overview</a:t>
            </a:r>
          </a:p>
        </p:txBody>
      </p:sp>
    </p:spTree>
    <p:extLst>
      <p:ext uri="{BB962C8B-B14F-4D97-AF65-F5344CB8AC3E}">
        <p14:creationId xmlns:p14="http://schemas.microsoft.com/office/powerpoint/2010/main" val="4185500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1719262" y="893495"/>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5127463" y="1717073"/>
            <a:ext cx="482204" cy="3589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5298520" y="1509725"/>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4575216" y="1714857"/>
            <a:ext cx="849214" cy="350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1712185" y="2140713"/>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6210278" y="2308894"/>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5684318" y="2451484"/>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5649128" y="2469622"/>
            <a:ext cx="296466" cy="13590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808" y="745040"/>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151904" y="1464207"/>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FF1C-DAA2-5DEF-D24C-407EFE4E91E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7871A-1022-5486-B37E-88863406CDE9}"/>
              </a:ext>
            </a:extLst>
          </p:cNvPr>
          <p:cNvSpPr>
            <a:spLocks noGrp="1"/>
          </p:cNvSpPr>
          <p:nvPr>
            <p:ph idx="1"/>
          </p:nvPr>
        </p:nvSpPr>
        <p:spPr>
          <a:xfrm>
            <a:off x="152400" y="590550"/>
            <a:ext cx="4724400" cy="4038600"/>
          </a:xfrm>
        </p:spPr>
        <p:txBody>
          <a:bodyPr/>
          <a:lstStyle/>
          <a:p>
            <a:pPr marL="0" indent="0">
              <a:buNone/>
            </a:pPr>
            <a:r>
              <a:rPr lang="en-US" sz="1300" b="1" dirty="0"/>
              <a:t>Rule 1: Information Rule</a:t>
            </a:r>
          </a:p>
          <a:p>
            <a:pPr marL="0" indent="0">
              <a:buNone/>
            </a:pPr>
            <a:r>
              <a:rPr lang="en-US" sz="1300" b="1"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DCEF3CBF-F373-617C-79C9-CF8CCCBEAF4D}"/>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7541451-9AAA-DA57-4423-CFDFE0C89A38}"/>
              </a:ext>
            </a:extLst>
          </p:cNvPr>
          <p:cNvSpPr>
            <a:spLocks noGrp="1"/>
          </p:cNvSpPr>
          <p:nvPr>
            <p:ph idx="4294967295"/>
          </p:nvPr>
        </p:nvSpPr>
        <p:spPr>
          <a:xfrm>
            <a:off x="4953000" y="552450"/>
            <a:ext cx="4191000" cy="4038600"/>
          </a:xfrm>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b="1" dirty="0"/>
              <a:t>Rule 6: View Updating Rule</a:t>
            </a:r>
          </a:p>
          <a:p>
            <a:pPr marL="0" indent="0">
              <a:buNone/>
            </a:pPr>
            <a:r>
              <a:rPr lang="en-US" sz="1300" b="1"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2797835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89AD-5BC4-D87A-E482-19CFCF4D6A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AB99E2-4C9E-D6E3-FC7B-C9D91BEEDE02}"/>
              </a:ext>
            </a:extLst>
          </p:cNvPr>
          <p:cNvSpPr>
            <a:spLocks noGrp="1"/>
          </p:cNvSpPr>
          <p:nvPr>
            <p:ph idx="1"/>
          </p:nvPr>
        </p:nvSpPr>
        <p:spPr>
          <a:xfrm>
            <a:off x="152400" y="590550"/>
            <a:ext cx="48006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380121AA-DAC0-538F-2036-B21670BB7411}"/>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ABFAED3-A6EE-D6E0-735F-0BF6B9D5F06B}"/>
              </a:ext>
            </a:extLst>
          </p:cNvPr>
          <p:cNvSpPr>
            <a:spLocks noGrp="1"/>
          </p:cNvSpPr>
          <p:nvPr>
            <p:ph idx="4294967295"/>
          </p:nvPr>
        </p:nvSpPr>
        <p:spPr>
          <a:xfrm>
            <a:off x="4953000" y="552450"/>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978033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D0EE5-0BDD-7F93-3570-7F47B4A8E86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F8B5A-3285-315B-D2A7-F81457D67C62}"/>
              </a:ext>
            </a:extLst>
          </p:cNvPr>
          <p:cNvSpPr>
            <a:spLocks noGrp="1"/>
          </p:cNvSpPr>
          <p:nvPr>
            <p:ph idx="1"/>
          </p:nvPr>
        </p:nvSpPr>
        <p:spPr>
          <a:xfrm>
            <a:off x="152400" y="895350"/>
            <a:ext cx="8839200" cy="3207032"/>
          </a:xfrm>
        </p:spPr>
        <p:txBody>
          <a:bodyPr/>
          <a:lstStyle/>
          <a:p>
            <a:pPr lvl="0" algn="l">
              <a:defRPr/>
            </a:pPr>
            <a:r>
              <a:rPr lang="en-US" sz="3200" dirty="0">
                <a:solidFill>
                  <a:prstClr val="black"/>
                </a:solidFill>
              </a:rPr>
              <a:t>Rule 1: Information Rule</a:t>
            </a:r>
            <a:br>
              <a:rPr lang="en-US" sz="3200" dirty="0">
                <a:solidFill>
                  <a:prstClr val="black"/>
                </a:solidFill>
              </a:rPr>
            </a:br>
            <a:r>
              <a:rPr lang="en-US" sz="1800" dirty="0">
                <a:solidFill>
                  <a:prstClr val="black"/>
                </a:solidFill>
              </a:rPr>
              <a:t>The data stored in a database, may it be user data or metadata, must be a value of some table cell. Everything in a database must be stored in a table format.</a:t>
            </a:r>
            <a:endParaRPr lang="en-US" sz="4000" dirty="0">
              <a:solidFill>
                <a:prstClr val="black"/>
              </a:solidFill>
            </a:endParaRPr>
          </a:p>
          <a:p>
            <a:pPr lvl="0" algn="l">
              <a:defRPr/>
            </a:pPr>
            <a:endParaRPr lang="en-US" sz="3200" dirty="0">
              <a:solidFill>
                <a:prstClr val="black"/>
              </a:solidFill>
            </a:endParaRPr>
          </a:p>
          <a:p>
            <a:pPr lvl="0" algn="l">
              <a:defRPr/>
            </a:pPr>
            <a:r>
              <a:rPr lang="en-US" sz="3200" dirty="0">
                <a:solidFill>
                  <a:prstClr val="black"/>
                </a:solidFill>
              </a:rPr>
              <a:t>Rule 4: Active Online Catalog</a:t>
            </a:r>
          </a:p>
          <a:p>
            <a:pPr lvl="0" algn="l">
              <a:defRPr/>
            </a:pPr>
            <a:r>
              <a:rPr lang="en-US" sz="1800" dirty="0">
                <a:solidFill>
                  <a:prstClr val="black"/>
                </a:solidFill>
              </a:rPr>
              <a:t>The structure description of the entire database must be stored in an online catalog, known as data dictionary, which can be accessed by authorized users. Users can use the same query language to access the catalog which they use to access the database itself.</a:t>
            </a:r>
            <a:endParaRPr lang="en-US" sz="3200" dirty="0">
              <a:solidFill>
                <a:prstClr val="black"/>
              </a:solidFill>
            </a:endParaRPr>
          </a:p>
        </p:txBody>
      </p:sp>
    </p:spTree>
    <p:extLst>
      <p:ext uri="{BB962C8B-B14F-4D97-AF65-F5344CB8AC3E}">
        <p14:creationId xmlns:p14="http://schemas.microsoft.com/office/powerpoint/2010/main" val="548825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1C1715-97F1-E87E-24D5-B37711C9A497}"/>
              </a:ext>
            </a:extLst>
          </p:cNvPr>
          <p:cNvSpPr>
            <a:spLocks noGrp="1"/>
          </p:cNvSpPr>
          <p:nvPr>
            <p:ph idx="1"/>
          </p:nvPr>
        </p:nvSpPr>
        <p:spPr/>
        <p:txBody>
          <a:bodyPr/>
          <a:lstStyle/>
          <a:p>
            <a:r>
              <a:rPr lang="en-US" sz="1800" dirty="0"/>
              <a:t>Rule 1: Information Rule – The data stored in a database, may it be user data or metadata, must be a value of some table cell. Everything in a database must be stored in a table format.</a:t>
            </a:r>
          </a:p>
          <a:p>
            <a:r>
              <a:rPr lang="en-US" sz="1800" dirty="0"/>
              <a:t>We have seen that all user application data is stored in tables.</a:t>
            </a:r>
            <a:br>
              <a:rPr lang="en-US" sz="1800" dirty="0"/>
            </a:br>
            <a:r>
              <a:rPr lang="en-US" sz="1800" dirty="0"/>
              <a:t>We will see metadata in a minute through the </a:t>
            </a:r>
            <a:r>
              <a:rPr lang="en-US" sz="1800" i="1" dirty="0"/>
              <a:t>online catalog.</a:t>
            </a:r>
          </a:p>
          <a:p>
            <a:r>
              <a:rPr lang="en-US" sz="1800" dirty="0"/>
              <a:t>What other data is there? Every database implementation handles this differently.</a:t>
            </a:r>
          </a:p>
          <a:p>
            <a:r>
              <a:rPr lang="en-US" sz="1800" dirty="0"/>
              <a:t>MySQL has 3 schemas/databases that you have seen but not examine.</a:t>
            </a:r>
          </a:p>
          <a:p>
            <a:pPr lvl="1"/>
            <a:r>
              <a:rPr lang="en-US" sz="1600" i="1" dirty="0" err="1"/>
              <a:t>information_schema</a:t>
            </a:r>
            <a:r>
              <a:rPr lang="en-US" sz="1600" i="1" dirty="0"/>
              <a:t> </a:t>
            </a:r>
            <a:r>
              <a:rPr lang="en-US" sz="1600" dirty="0"/>
              <a:t>(is the catalog, which we will discuss in a minute).</a:t>
            </a:r>
            <a:endParaRPr lang="en-US" sz="1600" i="1" dirty="0"/>
          </a:p>
          <a:p>
            <a:pPr lvl="1"/>
            <a:r>
              <a:rPr lang="en-US" sz="1600" i="1" dirty="0"/>
              <a:t>sys</a:t>
            </a:r>
          </a:p>
          <a:p>
            <a:pPr lvl="1"/>
            <a:r>
              <a:rPr lang="en-US" sz="1600" i="1" dirty="0" err="1"/>
              <a:t>mysql</a:t>
            </a:r>
            <a:endParaRPr lang="en-US" sz="1600" i="1" dirty="0"/>
          </a:p>
          <a:p>
            <a:pPr marL="457200" lvl="1" indent="0">
              <a:buNone/>
            </a:pPr>
            <a:r>
              <a:rPr lang="en-US" sz="1600" i="1" dirty="0"/>
              <a:t>That contain a mix of metadata, security information, configuration and performance data, … …</a:t>
            </a:r>
          </a:p>
          <a:p>
            <a:pPr indent="-285750"/>
            <a:r>
              <a:rPr lang="en-US" sz="1800" i="1" dirty="0"/>
              <a:t>	</a:t>
            </a:r>
            <a:r>
              <a:rPr lang="en-US" sz="1800" i="1" dirty="0">
                <a:solidFill>
                  <a:srgbClr val="FF0000"/>
                </a:solidFill>
              </a:rPr>
              <a:t>Show the schema in </a:t>
            </a:r>
            <a:r>
              <a:rPr lang="en-US" sz="1800" i="1" dirty="0" err="1">
                <a:solidFill>
                  <a:srgbClr val="FF0000"/>
                </a:solidFill>
              </a:rPr>
              <a:t>DataGrip</a:t>
            </a:r>
            <a:r>
              <a:rPr lang="en-US" sz="1800" i="1" dirty="0">
                <a:solidFill>
                  <a:srgbClr val="FF0000"/>
                </a:solidFill>
              </a:rPr>
              <a:t>.</a:t>
            </a:r>
            <a:endParaRPr lang="en-US" sz="1800" i="1" dirty="0"/>
          </a:p>
          <a:p>
            <a:endParaRPr lang="en-US" sz="1800" dirty="0"/>
          </a:p>
        </p:txBody>
      </p:sp>
      <p:sp>
        <p:nvSpPr>
          <p:cNvPr id="3" name="Title 2">
            <a:extLst>
              <a:ext uri="{FF2B5EF4-FFF2-40B4-BE49-F238E27FC236}">
                <a16:creationId xmlns:a16="http://schemas.microsoft.com/office/drawing/2014/main" id="{B50BC0B7-C87D-BE30-B389-C81A016D7199}"/>
              </a:ext>
            </a:extLst>
          </p:cNvPr>
          <p:cNvSpPr>
            <a:spLocks noGrp="1"/>
          </p:cNvSpPr>
          <p:nvPr>
            <p:ph type="title"/>
          </p:nvPr>
        </p:nvSpPr>
        <p:spPr/>
        <p:txBody>
          <a:bodyPr/>
          <a:lstStyle/>
          <a:p>
            <a:r>
              <a:rPr lang="en-US" dirty="0"/>
              <a:t>Rule 1 – Information Rule</a:t>
            </a:r>
          </a:p>
        </p:txBody>
      </p:sp>
    </p:spTree>
    <p:extLst>
      <p:ext uri="{BB962C8B-B14F-4D97-AF65-F5344CB8AC3E}">
        <p14:creationId xmlns:p14="http://schemas.microsoft.com/office/powerpoint/2010/main" val="1637080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B1E809-231C-82B0-E6A3-23C0A873F0ED}"/>
              </a:ext>
            </a:extLst>
          </p:cNvPr>
          <p:cNvSpPr>
            <a:spLocks noGrp="1"/>
          </p:cNvSpPr>
          <p:nvPr>
            <p:ph idx="1"/>
          </p:nvPr>
        </p:nvSpPr>
        <p:spPr/>
        <p:txBody>
          <a:bodyPr/>
          <a:lstStyle/>
          <a:p>
            <a:r>
              <a:rPr lang="en-US" dirty="0"/>
              <a:t>sys</a:t>
            </a: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sys_config</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host_summary</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session</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user_summary</a:t>
            </a:r>
            <a:r>
              <a:rPr lang="en-US" sz="1600" dirty="0">
                <a:solidFill>
                  <a:srgbClr val="080808"/>
                </a:solidFill>
                <a:effectLst/>
                <a:latin typeface="JetBrains Mono"/>
              </a:rPr>
              <a:t>;</a:t>
            </a:r>
          </a:p>
          <a:p>
            <a:r>
              <a:rPr lang="en-US" sz="1800" dirty="0" err="1">
                <a:solidFill>
                  <a:srgbClr val="080808"/>
                </a:solidFill>
                <a:latin typeface="JetBrains Mono"/>
              </a:rPr>
              <a:t>mysql</a:t>
            </a:r>
            <a:endParaRPr lang="en-US" sz="18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help_topic</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user</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default_roles</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innodb_table_stats</a:t>
            </a:r>
            <a:r>
              <a:rPr lang="en-US" sz="1600" dirty="0">
                <a:solidFill>
                  <a:srgbClr val="080808"/>
                </a:solidFill>
                <a:effectLst/>
                <a:latin typeface="JetBrains Mono"/>
              </a:rPr>
              <a:t>;</a:t>
            </a:r>
          </a:p>
          <a:p>
            <a:r>
              <a:rPr lang="en-US" sz="1800" dirty="0">
                <a:solidFill>
                  <a:srgbClr val="080808"/>
                </a:solidFill>
                <a:latin typeface="JetBrains Mono"/>
              </a:rPr>
              <a:t>Most of this is pretty obscure, and all empty/incomplete in a single server,</a:t>
            </a:r>
            <a:br>
              <a:rPr lang="en-US" sz="1800" dirty="0">
                <a:solidFill>
                  <a:srgbClr val="080808"/>
                </a:solidFill>
                <a:latin typeface="JetBrains Mono"/>
              </a:rPr>
            </a:br>
            <a:r>
              <a:rPr lang="en-US" sz="1800" dirty="0">
                <a:solidFill>
                  <a:srgbClr val="080808"/>
                </a:solidFill>
                <a:latin typeface="JetBrains Mono"/>
              </a:rPr>
              <a:t>free version of MySQL.</a:t>
            </a:r>
            <a:endParaRPr lang="en-US" sz="1800" dirty="0">
              <a:solidFill>
                <a:srgbClr val="080808"/>
              </a:solidFill>
              <a:effectLst/>
              <a:latin typeface="JetBrains Mono"/>
            </a:endParaRPr>
          </a:p>
          <a:p>
            <a:pPr lvl="1"/>
            <a:endParaRPr lang="en-US" sz="1600" dirty="0">
              <a:solidFill>
                <a:srgbClr val="080808"/>
              </a:solidFill>
              <a:latin typeface="JetBrains Mono"/>
            </a:endParaRPr>
          </a:p>
          <a:p>
            <a:endParaRPr lang="en-US" sz="1800" dirty="0">
              <a:solidFill>
                <a:srgbClr val="080808"/>
              </a:solidFill>
              <a:effectLst/>
              <a:latin typeface="JetBrains Mono"/>
            </a:endParaRPr>
          </a:p>
          <a:p>
            <a:pPr lvl="1"/>
            <a:endParaRPr lang="en-US" dirty="0"/>
          </a:p>
        </p:txBody>
      </p:sp>
      <p:sp>
        <p:nvSpPr>
          <p:cNvPr id="3" name="Title 2">
            <a:extLst>
              <a:ext uri="{FF2B5EF4-FFF2-40B4-BE49-F238E27FC236}">
                <a16:creationId xmlns:a16="http://schemas.microsoft.com/office/drawing/2014/main" id="{DD2F2393-F056-8B47-AB81-8EB4B63E27FF}"/>
              </a:ext>
            </a:extLst>
          </p:cNvPr>
          <p:cNvSpPr>
            <a:spLocks noGrp="1"/>
          </p:cNvSpPr>
          <p:nvPr>
            <p:ph type="title"/>
          </p:nvPr>
        </p:nvSpPr>
        <p:spPr/>
        <p:txBody>
          <a:bodyPr/>
          <a:lstStyle/>
          <a:p>
            <a:r>
              <a:rPr lang="en-US" dirty="0"/>
              <a:t>Some Interesting Queries</a:t>
            </a:r>
          </a:p>
        </p:txBody>
      </p:sp>
    </p:spTree>
    <p:extLst>
      <p:ext uri="{BB962C8B-B14F-4D97-AF65-F5344CB8AC3E}">
        <p14:creationId xmlns:p14="http://schemas.microsoft.com/office/powerpoint/2010/main" val="3654415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0C095F-7472-AFD9-8593-5FC0446E8847}"/>
              </a:ext>
            </a:extLst>
          </p:cNvPr>
          <p:cNvSpPr>
            <a:spLocks noGrp="1"/>
          </p:cNvSpPr>
          <p:nvPr>
            <p:ph idx="1"/>
          </p:nvPr>
        </p:nvSpPr>
        <p:spPr>
          <a:xfrm>
            <a:off x="4876800" y="590550"/>
            <a:ext cx="4114800" cy="4038600"/>
          </a:xfrm>
          <a:solidFill>
            <a:schemeClr val="bg1"/>
          </a:solidFill>
        </p:spPr>
        <p:txBody>
          <a:bodyPr/>
          <a:lstStyle/>
          <a:p>
            <a:pPr>
              <a:spcBef>
                <a:spcPts val="0"/>
              </a:spcBef>
              <a:spcAft>
                <a:spcPts val="600"/>
              </a:spcAft>
            </a:pPr>
            <a:r>
              <a:rPr lang="en-US" sz="1400" dirty="0" err="1"/>
              <a:t>db_book</a:t>
            </a:r>
            <a:r>
              <a:rPr lang="en-US" sz="1400" dirty="0"/>
              <a:t> is a schema that holds “data.”</a:t>
            </a:r>
          </a:p>
          <a:p>
            <a:pPr>
              <a:spcBef>
                <a:spcPts val="0"/>
              </a:spcBef>
              <a:spcAft>
                <a:spcPts val="600"/>
              </a:spcAft>
            </a:pPr>
            <a:r>
              <a:rPr lang="en-US" sz="1400" dirty="0" err="1"/>
              <a:t>information_schema</a:t>
            </a:r>
            <a:r>
              <a:rPr lang="en-US" sz="1400" dirty="0"/>
              <a:t> is the “online catalog” and holds information about schemas, tables, columns, keys, indexes, ……</a:t>
            </a:r>
          </a:p>
          <a:p>
            <a:pPr>
              <a:spcBef>
                <a:spcPts val="0"/>
              </a:spcBef>
              <a:spcAft>
                <a:spcPts val="600"/>
              </a:spcAft>
            </a:pPr>
            <a:r>
              <a:rPr lang="en-US" sz="1400" dirty="0" err="1"/>
              <a:t>mysql</a:t>
            </a:r>
            <a:r>
              <a:rPr lang="en-US" sz="1400" dirty="0"/>
              <a:t>: “The </a:t>
            </a:r>
            <a:r>
              <a:rPr lang="en-US" sz="1400" dirty="0" err="1"/>
              <a:t>mysql</a:t>
            </a:r>
            <a:r>
              <a:rPr lang="en-US" sz="1400" dirty="0"/>
              <a:t> schema is the system schema. It contains tables that store information required by the MySQL server as it runs. …</a:t>
            </a:r>
            <a:br>
              <a:rPr lang="en-US" sz="1400" dirty="0"/>
            </a:br>
            <a:r>
              <a:rPr lang="en-US" sz="1400" dirty="0"/>
              <a:t>(</a:t>
            </a:r>
            <a:r>
              <a:rPr lang="en-US" sz="1400" dirty="0">
                <a:hlinkClick r:id="rId2"/>
              </a:rPr>
              <a:t>https://dev.mysql.com/doc/refman/8.4/en/system-schema.html</a:t>
            </a:r>
            <a:r>
              <a:rPr lang="en-US" sz="1400" dirty="0"/>
              <a:t>)</a:t>
            </a:r>
          </a:p>
          <a:p>
            <a:pPr>
              <a:spcBef>
                <a:spcPts val="0"/>
              </a:spcBef>
              <a:spcAft>
                <a:spcPts val="600"/>
              </a:spcAft>
            </a:pPr>
            <a:r>
              <a:rPr lang="en-US" sz="1400" dirty="0"/>
              <a:t>sys: “MySQL 8.4 includes the sys schema, a set of objects that helps DBAs and developers interpret data collected by the Performance Schema.”</a:t>
            </a:r>
            <a:br>
              <a:rPr lang="en-US" sz="1400" dirty="0"/>
            </a:br>
            <a:r>
              <a:rPr lang="en-US" sz="1400" dirty="0"/>
              <a:t>(</a:t>
            </a:r>
            <a:r>
              <a:rPr lang="en-US" sz="1400" dirty="0">
                <a:hlinkClick r:id="rId3"/>
              </a:rPr>
              <a:t>https://dev.mysql.com/doc/refman/8.4/en/sys-schema.html</a:t>
            </a:r>
            <a:r>
              <a:rPr lang="en-US" sz="1400" dirty="0"/>
              <a:t>)</a:t>
            </a:r>
          </a:p>
          <a:p>
            <a:pPr>
              <a:spcBef>
                <a:spcPts val="0"/>
              </a:spcBef>
              <a:spcAft>
                <a:spcPts val="600"/>
              </a:spcAft>
            </a:pPr>
            <a:r>
              <a:rPr lang="en-US" sz="1400" dirty="0"/>
              <a:t>Server Objects contains information about sessions, collations, … …</a:t>
            </a:r>
          </a:p>
        </p:txBody>
      </p:sp>
      <p:sp>
        <p:nvSpPr>
          <p:cNvPr id="3" name="Title 2">
            <a:extLst>
              <a:ext uri="{FF2B5EF4-FFF2-40B4-BE49-F238E27FC236}">
                <a16:creationId xmlns:a16="http://schemas.microsoft.com/office/drawing/2014/main" id="{D6599F14-41C5-909B-014A-A1FBF7A350BC}"/>
              </a:ext>
            </a:extLst>
          </p:cNvPr>
          <p:cNvSpPr>
            <a:spLocks noGrp="1"/>
          </p:cNvSpPr>
          <p:nvPr>
            <p:ph type="title"/>
          </p:nvPr>
        </p:nvSpPr>
        <p:spPr/>
        <p:txBody>
          <a:bodyPr/>
          <a:lstStyle/>
          <a:p>
            <a:r>
              <a:rPr lang="en-US" dirty="0"/>
              <a:t>Metadata and System Tables</a:t>
            </a:r>
          </a:p>
        </p:txBody>
      </p:sp>
      <p:pic>
        <p:nvPicPr>
          <p:cNvPr id="4" name="Picture 3">
            <a:extLst>
              <a:ext uri="{FF2B5EF4-FFF2-40B4-BE49-F238E27FC236}">
                <a16:creationId xmlns:a16="http://schemas.microsoft.com/office/drawing/2014/main" id="{25F93DFA-90CD-DF96-0959-DE9B521D6E61}"/>
              </a:ext>
            </a:extLst>
          </p:cNvPr>
          <p:cNvPicPr>
            <a:picLocks noChangeAspect="1"/>
          </p:cNvPicPr>
          <p:nvPr/>
        </p:nvPicPr>
        <p:blipFill>
          <a:blip r:embed="rId4"/>
          <a:stretch>
            <a:fillRect/>
          </a:stretch>
        </p:blipFill>
        <p:spPr>
          <a:xfrm>
            <a:off x="227543" y="819150"/>
            <a:ext cx="4169773" cy="2634162"/>
          </a:xfrm>
          <a:prstGeom prst="rect">
            <a:avLst/>
          </a:prstGeom>
        </p:spPr>
      </p:pic>
    </p:spTree>
    <p:extLst>
      <p:ext uri="{BB962C8B-B14F-4D97-AF65-F5344CB8AC3E}">
        <p14:creationId xmlns:p14="http://schemas.microsoft.com/office/powerpoint/2010/main" val="3554246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C459-9B3F-0D02-C691-9572B3509940}"/>
            </a:ext>
          </a:extLst>
        </p:cNvPr>
        <p:cNvGrpSpPr/>
        <p:nvPr/>
      </p:nvGrpSpPr>
      <p:grpSpPr>
        <a:xfrm>
          <a:off x="0" y="0"/>
          <a:ext cx="0" cy="0"/>
          <a:chOff x="0" y="0"/>
          <a:chExt cx="0" cy="0"/>
        </a:xfrm>
      </p:grpSpPr>
      <p:sp>
        <p:nvSpPr>
          <p:cNvPr id="29697" name="Rectangle 2">
            <a:extLst>
              <a:ext uri="{FF2B5EF4-FFF2-40B4-BE49-F238E27FC236}">
                <a16:creationId xmlns:a16="http://schemas.microsoft.com/office/drawing/2014/main" id="{7BCB0EA1-ACC3-2BBD-A2D8-09FE6C14E61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a:extLst>
              <a:ext uri="{FF2B5EF4-FFF2-40B4-BE49-F238E27FC236}">
                <a16:creationId xmlns:a16="http://schemas.microsoft.com/office/drawing/2014/main" id="{BE0A9143-A209-EB25-7D6D-5CD377E2A5BA}"/>
              </a:ext>
            </a:extLst>
          </p:cNvPr>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extLst>
      <p:ext uri="{BB962C8B-B14F-4D97-AF65-F5344CB8AC3E}">
        <p14:creationId xmlns:p14="http://schemas.microsoft.com/office/powerpoint/2010/main" val="407155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B127-C02F-362F-4A3C-20C0922CF8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27407-9F3C-B194-5EA0-AAF5A5DD4D0D}"/>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B35E2A0F-FC61-AD58-ADC2-251D306C93D5}"/>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2589375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D033-400A-4AB9-5604-F1211A754A22}"/>
            </a:ext>
          </a:extLst>
        </p:cNvPr>
        <p:cNvGrpSpPr/>
        <p:nvPr/>
      </p:nvGrpSpPr>
      <p:grpSpPr>
        <a:xfrm>
          <a:off x="0" y="0"/>
          <a:ext cx="0" cy="0"/>
          <a:chOff x="0" y="0"/>
          <a:chExt cx="0" cy="0"/>
        </a:xfrm>
      </p:grpSpPr>
      <p:sp>
        <p:nvSpPr>
          <p:cNvPr id="220162" name="Rectangle 2">
            <a:extLst>
              <a:ext uri="{FF2B5EF4-FFF2-40B4-BE49-F238E27FC236}">
                <a16:creationId xmlns:a16="http://schemas.microsoft.com/office/drawing/2014/main" id="{AF567E4F-585B-DA9C-0D23-161F602B222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CB2451F1-677D-DBCA-370D-B59D7A9F9ABC}"/>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5CF59C2-E27B-00BC-C3C6-2EFC6D589B0B}"/>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811932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6A9F-E7B4-18CC-DDFD-B6C711399EAB}"/>
            </a:ext>
          </a:extLst>
        </p:cNvPr>
        <p:cNvGrpSpPr/>
        <p:nvPr/>
      </p:nvGrpSpPr>
      <p:grpSpPr>
        <a:xfrm>
          <a:off x="0" y="0"/>
          <a:ext cx="0" cy="0"/>
          <a:chOff x="0" y="0"/>
          <a:chExt cx="0" cy="0"/>
        </a:xfrm>
      </p:grpSpPr>
      <p:sp>
        <p:nvSpPr>
          <p:cNvPr id="104450" name="Rectangle 2">
            <a:extLst>
              <a:ext uri="{FF2B5EF4-FFF2-40B4-BE49-F238E27FC236}">
                <a16:creationId xmlns:a16="http://schemas.microsoft.com/office/drawing/2014/main" id="{FD67EAF6-A2F2-A3D4-C5A4-6DCC8D4198D8}"/>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42420B54-7ED9-41E9-658F-F2DCD4E48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8F7D7F3C-8405-45B4-0FD5-7C5812ED6FDE}"/>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610256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4D6CB-0FE8-507F-21B8-65AC3CC23F9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60C74-06AD-4022-8529-3BFE8D6FEE12}"/>
              </a:ext>
            </a:extLst>
          </p:cNvPr>
          <p:cNvSpPr>
            <a:spLocks noGrp="1"/>
          </p:cNvSpPr>
          <p:nvPr>
            <p:ph idx="1"/>
          </p:nvPr>
        </p:nvSpPr>
        <p:spPr/>
        <p:txBody>
          <a:bodyPr/>
          <a:lstStyle/>
          <a:p>
            <a:endParaRPr lang="en-US"/>
          </a:p>
        </p:txBody>
      </p:sp>
      <p:sp>
        <p:nvSpPr>
          <p:cNvPr id="8" name="Title 2">
            <a:extLst>
              <a:ext uri="{FF2B5EF4-FFF2-40B4-BE49-F238E27FC236}">
                <a16:creationId xmlns:a16="http://schemas.microsoft.com/office/drawing/2014/main" id="{3E23A615-245C-C5DB-D316-A38DCFC6A2AC}"/>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FDA8BDDB-220E-CADC-3E17-B4282CE8D59A}"/>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3366F140-1574-647E-364D-A25C66AD60B0}"/>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72D99F5E-20F7-1900-9D90-3729A7347166}"/>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4126361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96FAB-DAF3-0950-DBE1-237C8C085D9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FBE8BBA-4D15-0601-ECED-EB3F894BAF07}"/>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088821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8195D-CC71-3FD3-A406-FBD2C9CE24A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81FBE4F-5FA9-6CC9-628D-1047B01692C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DE95A54-5619-2A10-5056-A18D7230DC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C6968C6-B148-6126-C92C-F8B8E3E678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4D75220-4869-8450-928A-DB736C920CB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2000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6: View Updating Rule</a:t>
            </a:r>
          </a:p>
          <a:p>
            <a:pPr marL="0" marR="0" lvl="0" indent="0" algn="l" defTabSz="457200" rtl="0" eaLnBrk="1" fontAlgn="base" latinLnBrk="0" hangingPunct="1">
              <a:lnSpc>
                <a:spcPct val="100000"/>
              </a:lnSpc>
              <a:spcBef>
                <a:spcPct val="2000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All the views of a database, which can theoretically be updated, must also be updatable by the system.</a:t>
            </a:r>
          </a:p>
          <a:p>
            <a:pPr marL="0" marR="0" lvl="0" indent="0" algn="l" defTabSz="457200" rtl="0" eaLnBrk="1" fontAlgn="base" latinLnBrk="0" hangingPunct="1">
              <a:lnSpc>
                <a:spcPct val="100000"/>
              </a:lnSpc>
              <a:spcBef>
                <a:spcPct val="20000"/>
              </a:spcBef>
              <a:spcAft>
                <a:spcPct val="0"/>
              </a:spcAft>
              <a:buClrTx/>
              <a:buSzTx/>
              <a:buFontTx/>
              <a:buNone/>
              <a:tabLst/>
              <a:defRPr/>
            </a:pPr>
            <a:b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b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4" name="TextBox 9">
            <a:extLst>
              <a:ext uri="{FF2B5EF4-FFF2-40B4-BE49-F238E27FC236}">
                <a16:creationId xmlns:a16="http://schemas.microsoft.com/office/drawing/2014/main" id="{2FE88F91-4B55-7F84-B475-715B937784E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85568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BCD94C-98DF-E67F-1F35-128DAA19D353}"/>
              </a:ext>
            </a:extLst>
          </p:cNvPr>
          <p:cNvSpPr>
            <a:spLocks noGrp="1"/>
          </p:cNvSpPr>
          <p:nvPr>
            <p:ph idx="1"/>
          </p:nvPr>
        </p:nvSpPr>
        <p:spPr/>
        <p:txBody>
          <a:bodyPr/>
          <a:lstStyle/>
          <a:p>
            <a:pPr marL="0" indent="0">
              <a:buNone/>
            </a:pPr>
            <a:r>
              <a:rPr lang="en-US" dirty="0"/>
              <a:t>What are some examples of things that make a view no “updatable?”</a:t>
            </a:r>
          </a:p>
          <a:p>
            <a:r>
              <a:rPr lang="en-US" dirty="0"/>
              <a:t>Aggregate Functions</a:t>
            </a:r>
          </a:p>
          <a:p>
            <a:pPr lvl="1"/>
            <a:r>
              <a:rPr lang="en-US" dirty="0"/>
              <a:t>SQL INSERT, UPDATE and DELETE affect one row at a time.</a:t>
            </a:r>
          </a:p>
          <a:p>
            <a:pPr lvl="1"/>
            <a:r>
              <a:rPr lang="en-US" dirty="0"/>
              <a:t>Aggregate functions convert multiple rows into one row, which may </a:t>
            </a:r>
            <a:r>
              <a:rPr lang="en-US" dirty="0" err="1"/>
              <a:t>invove</a:t>
            </a:r>
            <a:r>
              <a:rPr lang="en-US" dirty="0"/>
              <a:t> sum, average, … on column values.</a:t>
            </a:r>
          </a:p>
          <a:p>
            <a:pPr lvl="1"/>
            <a:r>
              <a:rPr lang="en-US" dirty="0"/>
              <a:t>How would you map the update of an average to the individual, underlying rows?</a:t>
            </a:r>
          </a:p>
          <a:p>
            <a:r>
              <a:rPr lang="en-US" dirty="0"/>
              <a:t>The underlying table may have NOT NULL columns that are not in the view </a:t>
            </a:r>
            <a:r>
              <a:rPr lang="en-US" dirty="0">
                <a:sym typeface="Wingdings" pitchFamily="2" charset="2"/>
              </a:rPr>
              <a:t></a:t>
            </a:r>
            <a:br>
              <a:rPr lang="en-US" dirty="0">
                <a:sym typeface="Wingdings" pitchFamily="2" charset="2"/>
              </a:rPr>
            </a:br>
            <a:r>
              <a:rPr lang="en-US" dirty="0">
                <a:sym typeface="Wingdings" pitchFamily="2" charset="2"/>
              </a:rPr>
              <a:t>INSERT will not work.</a:t>
            </a:r>
          </a:p>
          <a:p>
            <a:r>
              <a:rPr lang="en-US" dirty="0">
                <a:sym typeface="Wingdings" pitchFamily="2" charset="2"/>
              </a:rPr>
              <a:t>The “project” can merge or transform columns in rows, e.g.</a:t>
            </a:r>
          </a:p>
          <a:p>
            <a:pPr lvl="1"/>
            <a:r>
              <a:rPr lang="en-US" dirty="0">
                <a:sym typeface="Wingdings" pitchFamily="2" charset="2"/>
              </a:rPr>
              <a:t>CREATE VIEW cool as</a:t>
            </a:r>
            <a:br>
              <a:rPr lang="en-US" dirty="0">
                <a:sym typeface="Wingdings" pitchFamily="2" charset="2"/>
              </a:rPr>
            </a:br>
            <a:r>
              <a:rPr lang="en-US" dirty="0">
                <a:sym typeface="Wingdings" pitchFamily="2" charset="2"/>
              </a:rPr>
              <a:t>	SELECT </a:t>
            </a:r>
            <a:r>
              <a:rPr lang="en-US" dirty="0" err="1">
                <a:sym typeface="Wingdings" pitchFamily="2" charset="2"/>
              </a:rPr>
              <a:t>concat</a:t>
            </a:r>
            <a:r>
              <a:rPr lang="en-US" dirty="0">
                <a:sym typeface="Wingdings" pitchFamily="2" charset="2"/>
              </a:rPr>
              <a:t>(</a:t>
            </a:r>
            <a:r>
              <a:rPr lang="en-US" dirty="0" err="1">
                <a:sym typeface="Wingdings" pitchFamily="2" charset="2"/>
              </a:rPr>
              <a:t>first_name</a:t>
            </a:r>
            <a:r>
              <a:rPr lang="en-US" dirty="0">
                <a:sym typeface="Wingdings" pitchFamily="2" charset="2"/>
              </a:rPr>
              <a:t>, </a:t>
            </a:r>
            <a:r>
              <a:rPr lang="en-US" dirty="0" err="1">
                <a:sym typeface="Wingdings" pitchFamily="2" charset="2"/>
              </a:rPr>
              <a:t>last_name</a:t>
            </a:r>
            <a:r>
              <a:rPr lang="en-US" dirty="0">
                <a:sym typeface="Wingdings" pitchFamily="2" charset="2"/>
              </a:rPr>
              <a:t>) as </a:t>
            </a:r>
            <a:r>
              <a:rPr lang="en-US" dirty="0" err="1">
                <a:sym typeface="Wingdings" pitchFamily="2" charset="2"/>
              </a:rPr>
              <a:t>full_name</a:t>
            </a:r>
            <a:r>
              <a:rPr lang="en-US" dirty="0">
                <a:sym typeface="Wingdings" pitchFamily="2" charset="2"/>
              </a:rPr>
              <a:t> from person.</a:t>
            </a:r>
          </a:p>
          <a:p>
            <a:pPr lvl="1"/>
            <a:r>
              <a:rPr lang="en-US" dirty="0">
                <a:sym typeface="Wingdings" pitchFamily="2" charset="2"/>
              </a:rPr>
              <a:t>What would it mean to do an UPDATE on </a:t>
            </a:r>
            <a:r>
              <a:rPr lang="en-US" dirty="0" err="1">
                <a:sym typeface="Wingdings" pitchFamily="2" charset="2"/>
              </a:rPr>
              <a:t>cool.full_name</a:t>
            </a:r>
            <a:endParaRPr lang="en-US" dirty="0"/>
          </a:p>
        </p:txBody>
      </p:sp>
      <p:sp>
        <p:nvSpPr>
          <p:cNvPr id="3" name="Title 2">
            <a:extLst>
              <a:ext uri="{FF2B5EF4-FFF2-40B4-BE49-F238E27FC236}">
                <a16:creationId xmlns:a16="http://schemas.microsoft.com/office/drawing/2014/main" id="{DDB07352-A415-D704-E8DE-1F9B0A23FC78}"/>
              </a:ext>
            </a:extLst>
          </p:cNvPr>
          <p:cNvSpPr>
            <a:spLocks noGrp="1"/>
          </p:cNvSpPr>
          <p:nvPr>
            <p:ph type="title"/>
          </p:nvPr>
        </p:nvSpPr>
        <p:spPr/>
        <p:txBody>
          <a:bodyPr/>
          <a:lstStyle/>
          <a:p>
            <a:r>
              <a:rPr lang="en-US" dirty="0"/>
              <a:t>Which can theoretically be updated</a:t>
            </a:r>
          </a:p>
        </p:txBody>
      </p:sp>
    </p:spTree>
    <p:extLst>
      <p:ext uri="{BB962C8B-B14F-4D97-AF65-F5344CB8AC3E}">
        <p14:creationId xmlns:p14="http://schemas.microsoft.com/office/powerpoint/2010/main" val="144854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3B8DB-0708-66FB-9C3E-4614113C2D6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39770E-E663-C2BB-2773-1A8DF7A17967}"/>
              </a:ext>
            </a:extLst>
          </p:cNvPr>
          <p:cNvSpPr>
            <a:spLocks noGrp="1"/>
          </p:cNvSpPr>
          <p:nvPr>
            <p:ph idx="1"/>
          </p:nvPr>
        </p:nvSpPr>
        <p:spPr/>
        <p:txBody>
          <a:bodyPr/>
          <a:lstStyle/>
          <a:p>
            <a:r>
              <a:rPr lang="en-US" dirty="0"/>
              <a:t>Overview</a:t>
            </a:r>
          </a:p>
        </p:txBody>
      </p:sp>
    </p:spTree>
    <p:extLst>
      <p:ext uri="{BB962C8B-B14F-4D97-AF65-F5344CB8AC3E}">
        <p14:creationId xmlns:p14="http://schemas.microsoft.com/office/powerpoint/2010/main" val="3733392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
        <p:nvSpPr>
          <p:cNvPr id="3" name="Rounded Rectangle 2">
            <a:extLst>
              <a:ext uri="{FF2B5EF4-FFF2-40B4-BE49-F238E27FC236}">
                <a16:creationId xmlns:a16="http://schemas.microsoft.com/office/drawing/2014/main" id="{FD426261-3273-1DBB-7A07-91CEDC821658}"/>
              </a:ext>
            </a:extLst>
          </p:cNvPr>
          <p:cNvSpPr/>
          <p:nvPr/>
        </p:nvSpPr>
        <p:spPr bwMode="auto">
          <a:xfrm>
            <a:off x="5943600" y="3790950"/>
            <a:ext cx="2438400" cy="990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Show performance in</a:t>
            </a:r>
            <a:b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b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Notebook</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00AE-7D55-9880-6B8D-BD4B950C4E3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16A174-EEF4-0CDE-29C1-6A76F97F4FD9}"/>
              </a:ext>
            </a:extLst>
          </p:cNvPr>
          <p:cNvSpPr>
            <a:spLocks noGrp="1"/>
          </p:cNvSpPr>
          <p:nvPr>
            <p:ph idx="1"/>
          </p:nvPr>
        </p:nvSpPr>
        <p:spPr>
          <a:xfrm>
            <a:off x="152400" y="2266950"/>
            <a:ext cx="8839200" cy="954107"/>
          </a:xfrm>
        </p:spPr>
        <p:txBody>
          <a:bodyPr/>
          <a:lstStyle/>
          <a:p>
            <a:r>
              <a:rPr lang="en-US" dirty="0"/>
              <a:t>Applications, REST, Data Engineering</a:t>
            </a:r>
            <a:br>
              <a:rPr lang="en-US" dirty="0"/>
            </a:br>
            <a:r>
              <a:rPr lang="en-US" dirty="0"/>
              <a:t>Project</a:t>
            </a:r>
          </a:p>
        </p:txBody>
      </p:sp>
    </p:spTree>
    <p:extLst>
      <p:ext uri="{BB962C8B-B14F-4D97-AF65-F5344CB8AC3E}">
        <p14:creationId xmlns:p14="http://schemas.microsoft.com/office/powerpoint/2010/main" val="1962125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BFB96-A2DD-F83A-9789-08FC1CCE428D}"/>
              </a:ext>
            </a:extLst>
          </p:cNvPr>
          <p:cNvSpPr>
            <a:spLocks noGrp="1"/>
          </p:cNvSpPr>
          <p:nvPr>
            <p:ph idx="1"/>
          </p:nvPr>
        </p:nvSpPr>
        <p:spPr/>
        <p:txBody>
          <a:bodyPr/>
          <a:lstStyle/>
          <a:p>
            <a:r>
              <a:rPr lang="en-US" dirty="0"/>
              <a:t>REST and Web Applications</a:t>
            </a:r>
          </a:p>
        </p:txBody>
      </p:sp>
    </p:spTree>
    <p:extLst>
      <p:ext uri="{BB962C8B-B14F-4D97-AF65-F5344CB8AC3E}">
        <p14:creationId xmlns:p14="http://schemas.microsoft.com/office/powerpoint/2010/main" val="41777643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1715610" y="54769"/>
            <a:ext cx="6118934" cy="479822"/>
          </a:xfrm>
        </p:spPr>
        <p:txBody>
          <a:bodyPr/>
          <a:lstStyle/>
          <a:p>
            <a:pPr>
              <a:defRPr/>
            </a:pPr>
            <a:r>
              <a:rPr lang="en-US" altLang="en-US" sz="1950" dirty="0">
                <a:effectLst>
                  <a:outerShdw blurRad="38100" dist="38100" dir="2700000" algn="tl">
                    <a:srgbClr val="C0C0C0"/>
                  </a:outerShdw>
                </a:effectLst>
              </a:rPr>
              <a:t>Representing Complex Attributes  in ER Diagram</a:t>
            </a:r>
          </a:p>
        </p:txBody>
      </p:sp>
      <p:pic>
        <p:nvPicPr>
          <p:cNvPr id="266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313" y="951310"/>
            <a:ext cx="1437085" cy="304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9E4010D-7EED-C680-FDA5-A5D51AAF2B01}"/>
              </a:ext>
            </a:extLst>
          </p:cNvPr>
          <p:cNvSpPr txBox="1"/>
          <p:nvPr/>
        </p:nvSpPr>
        <p:spPr>
          <a:xfrm>
            <a:off x="685800" y="1504950"/>
            <a:ext cx="2682401"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Swith</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to </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Lucidchart</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and</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show how to model. Show</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 couple of options/design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choices.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EFB551-CE8A-551D-6091-1B045D4DEDBE}"/>
              </a:ext>
            </a:extLst>
          </p:cNvPr>
          <p:cNvSpPr>
            <a:spLocks noGrp="1"/>
          </p:cNvSpPr>
          <p:nvPr>
            <p:ph idx="1"/>
          </p:nvPr>
        </p:nvSpPr>
        <p:spPr/>
        <p:txBody>
          <a:bodyPr/>
          <a:lstStyle/>
          <a:p>
            <a:r>
              <a:rPr lang="en-US" dirty="0"/>
              <a:t>/Users/</a:t>
            </a:r>
            <a:r>
              <a:rPr lang="en-US" dirty="0" err="1"/>
              <a:t>donald.ferguson</a:t>
            </a:r>
            <a:r>
              <a:rPr lang="en-US" dirty="0"/>
              <a:t>/Dropbox/000/000-A-Current-Examples/W4111-FastAPI-IMDB-Solution</a:t>
            </a:r>
          </a:p>
          <a:p>
            <a:r>
              <a:rPr lang="en-US" dirty="0"/>
              <a:t>/Users/</a:t>
            </a:r>
            <a:r>
              <a:rPr lang="en-US" dirty="0" err="1"/>
              <a:t>donald.ferguson</a:t>
            </a:r>
            <a:r>
              <a:rPr lang="en-US" dirty="0"/>
              <a:t>/Dropbox/000/000-A-Current-Examples/current-dashboard</a:t>
            </a:r>
          </a:p>
        </p:txBody>
      </p:sp>
      <p:sp>
        <p:nvSpPr>
          <p:cNvPr id="3" name="Title 2">
            <a:extLst>
              <a:ext uri="{FF2B5EF4-FFF2-40B4-BE49-F238E27FC236}">
                <a16:creationId xmlns:a16="http://schemas.microsoft.com/office/drawing/2014/main" id="{4F3691BD-FAEF-947D-6BFB-18D6AA24E3E9}"/>
              </a:ext>
            </a:extLst>
          </p:cNvPr>
          <p:cNvSpPr>
            <a:spLocks noGrp="1"/>
          </p:cNvSpPr>
          <p:nvPr>
            <p:ph type="title"/>
          </p:nvPr>
        </p:nvSpPr>
        <p:spPr/>
        <p:txBody>
          <a:bodyPr/>
          <a:lstStyle/>
          <a:p>
            <a:r>
              <a:rPr lang="en-US" dirty="0"/>
              <a:t>Code</a:t>
            </a:r>
          </a:p>
        </p:txBody>
      </p:sp>
    </p:spTree>
    <p:extLst>
      <p:ext uri="{BB962C8B-B14F-4D97-AF65-F5344CB8AC3E}">
        <p14:creationId xmlns:p14="http://schemas.microsoft.com/office/powerpoint/2010/main" val="115053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54CC9A-0A24-46E1-F542-B68520AE8734}"/>
              </a:ext>
            </a:extLst>
          </p:cNvPr>
          <p:cNvSpPr>
            <a:spLocks noGrp="1"/>
          </p:cNvSpPr>
          <p:nvPr>
            <p:ph idx="1"/>
          </p:nvPr>
        </p:nvSpPr>
        <p:spPr>
          <a:xfrm>
            <a:off x="152400" y="666750"/>
            <a:ext cx="8839200" cy="3962400"/>
          </a:xfrm>
        </p:spPr>
        <p:txBody>
          <a:bodyPr/>
          <a:lstStyle/>
          <a:p>
            <a:r>
              <a:rPr lang="en-US" sz="1800" dirty="0"/>
              <a:t>Like much ER modeling, there</a:t>
            </a:r>
            <a:br>
              <a:rPr lang="en-US" sz="1800" dirty="0"/>
            </a:br>
            <a:r>
              <a:rPr lang="en-US" sz="1800" dirty="0"/>
              <a:t>are design options and choices</a:t>
            </a:r>
          </a:p>
          <a:p>
            <a:r>
              <a:rPr lang="en-US" sz="1800" dirty="0"/>
              <a:t>Composite</a:t>
            </a:r>
          </a:p>
          <a:p>
            <a:pPr lvl="1"/>
            <a:r>
              <a:rPr lang="en-US" sz="1600" dirty="0"/>
              <a:t>Use a 2</a:t>
            </a:r>
            <a:r>
              <a:rPr lang="en-US" sz="1600" baseline="30000" dirty="0"/>
              <a:t>nd</a:t>
            </a:r>
            <a:r>
              <a:rPr lang="en-US" sz="1600" dirty="0"/>
              <a:t> entity type and</a:t>
            </a:r>
            <a:br>
              <a:rPr lang="en-US" sz="1600" dirty="0"/>
            </a:br>
            <a:r>
              <a:rPr lang="en-US" sz="1600" dirty="0"/>
              <a:t>foreign key relationship.</a:t>
            </a:r>
          </a:p>
          <a:p>
            <a:pPr lvl="1"/>
            <a:r>
              <a:rPr lang="en-US" sz="1600" dirty="0"/>
              <a:t>“Explode” into individual attributes.</a:t>
            </a:r>
          </a:p>
          <a:p>
            <a:r>
              <a:rPr lang="en-US" sz="1800" dirty="0"/>
              <a:t>Multi-valued</a:t>
            </a:r>
          </a:p>
          <a:p>
            <a:pPr lvl="1"/>
            <a:r>
              <a:rPr lang="en-US" sz="1600" dirty="0"/>
              <a:t>Use a 2</a:t>
            </a:r>
            <a:r>
              <a:rPr lang="en-US" sz="1600" baseline="30000" dirty="0"/>
              <a:t>nd</a:t>
            </a:r>
            <a:r>
              <a:rPr lang="en-US" sz="1600" dirty="0"/>
              <a:t> entity type with a foreign</a:t>
            </a:r>
            <a:br>
              <a:rPr lang="en-US" sz="1600" dirty="0"/>
            </a:br>
            <a:r>
              <a:rPr lang="en-US" sz="1600" dirty="0"/>
              <a:t>key or associative entity.</a:t>
            </a:r>
          </a:p>
          <a:p>
            <a:pPr lvl="1"/>
            <a:r>
              <a:rPr lang="en-US" sz="1600" dirty="0"/>
              <a:t>Note: I assume in my design that the relationship between instructor and phone</a:t>
            </a:r>
            <a:br>
              <a:rPr lang="en-US" sz="1600" dirty="0"/>
            </a:br>
            <a:r>
              <a:rPr lang="en-US" sz="1600" dirty="0"/>
              <a:t>was many-to-many. I would likely also add a “</a:t>
            </a:r>
            <a:r>
              <a:rPr lang="en-US" sz="1600" dirty="0" err="1"/>
              <a:t>phone_type</a:t>
            </a:r>
            <a:r>
              <a:rPr lang="en-US" sz="1600" dirty="0"/>
              <a:t>” property, e.g. home, mobile, … …</a:t>
            </a:r>
          </a:p>
          <a:p>
            <a:r>
              <a:rPr lang="en-US" sz="1800" dirty="0"/>
              <a:t>The only way to handle generated is with a note or annotation.</a:t>
            </a:r>
          </a:p>
          <a:p>
            <a:endParaRPr lang="en-US" sz="1800" dirty="0"/>
          </a:p>
        </p:txBody>
      </p:sp>
      <p:sp>
        <p:nvSpPr>
          <p:cNvPr id="3" name="Title 2">
            <a:extLst>
              <a:ext uri="{FF2B5EF4-FFF2-40B4-BE49-F238E27FC236}">
                <a16:creationId xmlns:a16="http://schemas.microsoft.com/office/drawing/2014/main" id="{1C4B5854-9F83-378C-2C2E-7292716344FD}"/>
              </a:ext>
            </a:extLst>
          </p:cNvPr>
          <p:cNvSpPr>
            <a:spLocks noGrp="1"/>
          </p:cNvSpPr>
          <p:nvPr>
            <p:ph type="title"/>
          </p:nvPr>
        </p:nvSpPr>
        <p:spPr/>
        <p:txBody>
          <a:bodyPr/>
          <a:lstStyle/>
          <a:p>
            <a:r>
              <a:rPr lang="en-US" dirty="0"/>
              <a:t>Complex Attributes in Crow’s Foot Notation</a:t>
            </a:r>
          </a:p>
        </p:txBody>
      </p:sp>
      <p:pic>
        <p:nvPicPr>
          <p:cNvPr id="4" name="Picture 3">
            <a:extLst>
              <a:ext uri="{FF2B5EF4-FFF2-40B4-BE49-F238E27FC236}">
                <a16:creationId xmlns:a16="http://schemas.microsoft.com/office/drawing/2014/main" id="{436D37DC-5D74-3BD2-1A84-6772396E0C41}"/>
              </a:ext>
            </a:extLst>
          </p:cNvPr>
          <p:cNvPicPr>
            <a:picLocks noChangeAspect="1"/>
          </p:cNvPicPr>
          <p:nvPr/>
        </p:nvPicPr>
        <p:blipFill>
          <a:blip r:embed="rId2"/>
          <a:stretch>
            <a:fillRect/>
          </a:stretch>
        </p:blipFill>
        <p:spPr>
          <a:xfrm>
            <a:off x="3962400" y="590550"/>
            <a:ext cx="5029200" cy="2663267"/>
          </a:xfrm>
          <a:prstGeom prst="rect">
            <a:avLst/>
          </a:prstGeom>
        </p:spPr>
      </p:pic>
    </p:spTree>
    <p:extLst>
      <p:ext uri="{BB962C8B-B14F-4D97-AF65-F5344CB8AC3E}">
        <p14:creationId xmlns:p14="http://schemas.microsoft.com/office/powerpoint/2010/main" val="529127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9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129146</TotalTime>
  <Words>4751</Words>
  <Application>Microsoft Macintosh PowerPoint</Application>
  <PresentationFormat>On-screen Show (16:9)</PresentationFormat>
  <Paragraphs>562</Paragraphs>
  <Slides>82</Slides>
  <Notes>30</Notes>
  <HiddenSlides>0</HiddenSlides>
  <MMClips>0</MMClips>
  <ScaleCrop>false</ScaleCrop>
  <HeadingPairs>
    <vt:vector size="6" baseType="variant">
      <vt:variant>
        <vt:lpstr>Fonts Used</vt:lpstr>
      </vt:variant>
      <vt:variant>
        <vt:i4>20</vt:i4>
      </vt:variant>
      <vt:variant>
        <vt:lpstr>Theme</vt:lpstr>
      </vt:variant>
      <vt:variant>
        <vt:i4>11</vt:i4>
      </vt:variant>
      <vt:variant>
        <vt:lpstr>Slide Titles</vt:lpstr>
      </vt:variant>
      <vt:variant>
        <vt:i4>82</vt:i4>
      </vt:variant>
    </vt:vector>
  </HeadingPairs>
  <TitlesOfParts>
    <vt:vector size="113" baseType="lpstr">
      <vt:lpstr>ＭＳ Ｐゴシック</vt:lpstr>
      <vt:lpstr>Arial</vt:lpstr>
      <vt:lpstr>Calibri</vt:lpstr>
      <vt:lpstr>Courier New</vt:lpstr>
      <vt:lpstr>Didact Gothic</vt:lpstr>
      <vt:lpstr>Google Sans</vt:lpstr>
      <vt:lpstr>Helvetica</vt:lpstr>
      <vt:lpstr>Inter</vt:lpstr>
      <vt:lpstr>Inter ExtraLight</vt:lpstr>
      <vt:lpstr>Inter Light</vt:lpstr>
      <vt:lpstr>Inter SemiBold</vt:lpstr>
      <vt:lpstr>JetBrains Mono</vt:lpstr>
      <vt:lpstr>Monotype Sorts</vt:lpstr>
      <vt:lpstr>Montserrat</vt:lpstr>
      <vt:lpstr>Museo For Dell</vt:lpstr>
      <vt:lpstr>Museo Sans For Dell</vt:lpstr>
      <vt:lpstr>source-serif-pro</vt:lpstr>
      <vt:lpstr>Times New Roman</vt:lpstr>
      <vt:lpstr>Webdings</vt:lpstr>
      <vt:lpstr>Wingdings</vt:lpstr>
      <vt:lpstr>Office Theme</vt:lpstr>
      <vt:lpstr>Columbia SEAS</vt:lpstr>
      <vt:lpstr>5_db-5-grey</vt:lpstr>
      <vt:lpstr>1_Office Theme</vt:lpstr>
      <vt:lpstr>7_db-5-grey</vt:lpstr>
      <vt:lpstr>2_Office Theme</vt:lpstr>
      <vt:lpstr>4_db-5-grey</vt:lpstr>
      <vt:lpstr>3_Office Theme</vt:lpstr>
      <vt:lpstr>8_db-5-grey</vt:lpstr>
      <vt:lpstr>9_db-5-grey</vt:lpstr>
      <vt:lpstr>5_Office Theme</vt:lpstr>
      <vt:lpstr>PowerPoint Presentation</vt:lpstr>
      <vt:lpstr>PowerPoint Presentation</vt:lpstr>
      <vt:lpstr>Notes and Content</vt:lpstr>
      <vt:lpstr>PowerPoint Presentation</vt:lpstr>
      <vt:lpstr>PowerPoint Presentation</vt:lpstr>
      <vt:lpstr>Complex Attributes</vt:lpstr>
      <vt:lpstr>Composite Attributes</vt:lpstr>
      <vt:lpstr>Representing Complex Attributes  in ER Diagram</vt:lpstr>
      <vt:lpstr>Complex Attributes in Crow’s Foot Notation</vt:lpstr>
      <vt:lpstr>Switch to Notebook</vt:lpstr>
      <vt:lpstr>PowerPoint Presentation</vt:lpstr>
      <vt:lpstr>Specialization</vt:lpstr>
      <vt:lpstr>Inheritance/Specialization</vt:lpstr>
      <vt:lpstr>Specialization</vt:lpstr>
      <vt:lpstr>One Table</vt:lpstr>
      <vt:lpstr>Two Table</vt:lpstr>
      <vt:lpstr>Three Table</vt:lpstr>
      <vt:lpstr>Specialization Example</vt:lpstr>
      <vt:lpstr>Representing Specialization via Schemas</vt:lpstr>
      <vt:lpstr>Representing Specialization as Schemas (Cont.)</vt:lpstr>
      <vt:lpstr>Generalization</vt:lpstr>
      <vt:lpstr>Completeness constraint</vt:lpstr>
      <vt:lpstr>Completeness constraint (Cont.)</vt:lpstr>
      <vt:lpstr>PowerPoint Presentation</vt:lpstr>
      <vt:lpstr>What are all those other Symbols?</vt:lpstr>
      <vt:lpstr>Thinking about JOINs</vt:lpstr>
      <vt:lpstr>OUTER JOIN</vt:lpstr>
      <vt:lpstr>Anti – Join</vt:lpstr>
      <vt:lpstr>Semi-Join</vt:lpstr>
      <vt:lpstr>Group By, Order By</vt:lpstr>
      <vt:lpstr>Division</vt:lpstr>
      <vt:lpstr>PowerPoint Presentation</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Switch to Notebook</vt:lpstr>
      <vt:lpstr>PowerPoint Presentation</vt:lpstr>
      <vt:lpstr>Outer Join</vt:lpstr>
      <vt:lpstr>One Way to Think About Joins</vt:lpstr>
      <vt:lpstr>Outer Join Examples</vt:lpstr>
      <vt:lpstr>Left Outer Join</vt:lpstr>
      <vt:lpstr>Right Outer Join</vt:lpstr>
      <vt:lpstr>Full Outer Join</vt:lpstr>
      <vt:lpstr>Joined Types and Conditions</vt:lpstr>
      <vt:lpstr>Joined Relations – Examples</vt:lpstr>
      <vt:lpstr>Joined Relations – Examples </vt:lpstr>
      <vt:lpstr>Joined Relations – Examples</vt:lpstr>
      <vt:lpstr>Switch to Notebook</vt:lpstr>
      <vt:lpstr>PowerPoint Presentation</vt:lpstr>
      <vt:lpstr>PowerPoint Presentation</vt:lpstr>
      <vt:lpstr>Relational Model</vt:lpstr>
      <vt:lpstr>Codd’s 12 Rules</vt:lpstr>
      <vt:lpstr>Codd’s 12 Rules</vt:lpstr>
      <vt:lpstr>PowerPoint Presentation</vt:lpstr>
      <vt:lpstr>Rule 1 – Information Rule</vt:lpstr>
      <vt:lpstr>Some Interesting Queries</vt:lpstr>
      <vt:lpstr>Metadata and System Tables</vt:lpstr>
      <vt:lpstr>Data Definition Language (DDL)</vt:lpstr>
      <vt:lpstr>Metadata and Catalog</vt:lpstr>
      <vt:lpstr>Data Dictionary Storage</vt:lpstr>
      <vt:lpstr>Relational Representation of System Metadata</vt:lpstr>
      <vt:lpstr>MySQL Catalog (Information_Schema)</vt:lpstr>
      <vt:lpstr>Switch to Notebook</vt:lpstr>
      <vt:lpstr>PowerPoint Presentation</vt:lpstr>
      <vt:lpstr>Which can theoretically be updated</vt:lpstr>
      <vt:lpstr>PowerPoint Presentation</vt:lpstr>
      <vt:lpstr>Index Creation</vt:lpstr>
      <vt:lpstr>Index Creation Example</vt:lpstr>
      <vt:lpstr>PowerPoint Presentation</vt:lpstr>
      <vt:lpstr>PowerPoint Presentation</vt:lpstr>
      <vt:lpstr>Web Application Problem Statement</vt:lpstr>
      <vt:lpstr>Interactive/Operational</vt:lpstr>
      <vt:lpstr>Data Modeling Concepts and REST</vt:lpstr>
      <vt:lpstr>REST (https://www.tutorialspoint.com/restful/restful_introduction.htm)</vt:lpstr>
      <vt:lpstr>REST (https://www.tutorialspoint.com/restful/restful_introduction.htm)</vt:lpstr>
      <vt:lpstr>REST and Resources</vt:lpstr>
      <vt:lpstr>URLs</vt:lpstr>
      <vt:lpstr>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635</cp:revision>
  <cp:lastPrinted>2025-02-07T10:49:29Z</cp:lastPrinted>
  <dcterms:created xsi:type="dcterms:W3CDTF">2010-04-12T23:12:02Z</dcterms:created>
  <dcterms:modified xsi:type="dcterms:W3CDTF">2026-02-19T22:14:19Z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